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344" r:id="rId2"/>
    <p:sldId id="263" r:id="rId3"/>
    <p:sldId id="261" r:id="rId4"/>
    <p:sldId id="262" r:id="rId5"/>
    <p:sldId id="257" r:id="rId6"/>
    <p:sldId id="258" r:id="rId7"/>
    <p:sldId id="259" r:id="rId8"/>
    <p:sldId id="260" r:id="rId9"/>
    <p:sldId id="272" r:id="rId10"/>
    <p:sldId id="273" r:id="rId11"/>
    <p:sldId id="265" r:id="rId12"/>
    <p:sldId id="280" r:id="rId13"/>
    <p:sldId id="266" r:id="rId14"/>
    <p:sldId id="278" r:id="rId15"/>
    <p:sldId id="277" r:id="rId16"/>
    <p:sldId id="267" r:id="rId17"/>
    <p:sldId id="274" r:id="rId18"/>
    <p:sldId id="275" r:id="rId19"/>
    <p:sldId id="276" r:id="rId20"/>
    <p:sldId id="296" r:id="rId21"/>
    <p:sldId id="294" r:id="rId22"/>
    <p:sldId id="298" r:id="rId23"/>
    <p:sldId id="299" r:id="rId24"/>
    <p:sldId id="300" r:id="rId25"/>
    <p:sldId id="297" r:id="rId26"/>
    <p:sldId id="301" r:id="rId27"/>
    <p:sldId id="295" r:id="rId28"/>
    <p:sldId id="302" r:id="rId29"/>
    <p:sldId id="303" r:id="rId30"/>
    <p:sldId id="304" r:id="rId31"/>
    <p:sldId id="305" r:id="rId32"/>
    <p:sldId id="306" r:id="rId33"/>
    <p:sldId id="307" r:id="rId34"/>
    <p:sldId id="348" r:id="rId35"/>
    <p:sldId id="349" r:id="rId36"/>
    <p:sldId id="350" r:id="rId37"/>
    <p:sldId id="269" r:id="rId38"/>
    <p:sldId id="346" r:id="rId39"/>
    <p:sldId id="345" r:id="rId40"/>
    <p:sldId id="284" r:id="rId41"/>
    <p:sldId id="285" r:id="rId42"/>
    <p:sldId id="286" r:id="rId43"/>
    <p:sldId id="318" r:id="rId44"/>
    <p:sldId id="287" r:id="rId45"/>
    <p:sldId id="309" r:id="rId46"/>
    <p:sldId id="310" r:id="rId47"/>
    <p:sldId id="312" r:id="rId48"/>
    <p:sldId id="311" r:id="rId49"/>
    <p:sldId id="313" r:id="rId50"/>
    <p:sldId id="314" r:id="rId51"/>
    <p:sldId id="315" r:id="rId52"/>
    <p:sldId id="351" r:id="rId53"/>
    <p:sldId id="316" r:id="rId54"/>
    <p:sldId id="317" r:id="rId55"/>
    <p:sldId id="319" r:id="rId56"/>
    <p:sldId id="320" r:id="rId57"/>
    <p:sldId id="321" r:id="rId58"/>
    <p:sldId id="322" r:id="rId59"/>
    <p:sldId id="323" r:id="rId60"/>
    <p:sldId id="324" r:id="rId61"/>
    <p:sldId id="326" r:id="rId62"/>
    <p:sldId id="327" r:id="rId63"/>
    <p:sldId id="328" r:id="rId64"/>
    <p:sldId id="288" r:id="rId65"/>
    <p:sldId id="330" r:id="rId66"/>
    <p:sldId id="331" r:id="rId67"/>
    <p:sldId id="332" r:id="rId68"/>
    <p:sldId id="333" r:id="rId69"/>
    <p:sldId id="338" r:id="rId70"/>
    <p:sldId id="334" r:id="rId71"/>
    <p:sldId id="335" r:id="rId72"/>
    <p:sldId id="336" r:id="rId73"/>
    <p:sldId id="337" r:id="rId74"/>
    <p:sldId id="339" r:id="rId75"/>
    <p:sldId id="340" r:id="rId76"/>
    <p:sldId id="290" r:id="rId77"/>
    <p:sldId id="341" r:id="rId78"/>
    <p:sldId id="291" r:id="rId79"/>
    <p:sldId id="342" r:id="rId80"/>
    <p:sldId id="347" r:id="rId81"/>
    <p:sldId id="34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86722" autoAdjust="0"/>
  </p:normalViewPr>
  <p:slideViewPr>
    <p:cSldViewPr snapToGrid="0">
      <p:cViewPr varScale="1">
        <p:scale>
          <a:sx n="99" d="100"/>
          <a:sy n="9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64E-05FC-4E18-9D0C-A4994F368CAC}"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0A7C7-CA8D-4C49-BCFB-55E6C5267475}" type="slidenum">
              <a:rPr lang="en-US" smtClean="0"/>
              <a:t>‹#›</a:t>
            </a:fld>
            <a:endParaRPr lang="en-US"/>
          </a:p>
        </p:txBody>
      </p:sp>
    </p:spTree>
    <p:extLst>
      <p:ext uri="{BB962C8B-B14F-4D97-AF65-F5344CB8AC3E}">
        <p14:creationId xmlns:p14="http://schemas.microsoft.com/office/powerpoint/2010/main" val="42823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874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also important and useful for helping viewers interpret data visualizations. These principles are used in design, but can also be used in data visualization, particularly the principles of proximity, similarity, and continuity. </a:t>
            </a:r>
          </a:p>
          <a:p>
            <a:endParaRPr lang="en-US" dirty="0"/>
          </a:p>
          <a:p>
            <a:r>
              <a:rPr lang="en-US" dirty="0" err="1">
                <a:effectLst/>
              </a:rPr>
              <a:t>Bufe</a:t>
            </a:r>
            <a:r>
              <a:rPr lang="en-US" dirty="0">
                <a:effectLst/>
              </a:rPr>
              <a:t>, A. (2019, November 26). Gestalt principles: The complete overview. Retrieved March 08, 2021, from https://uxcam.com/blog/gestalt-principles/</a:t>
            </a:r>
          </a:p>
        </p:txBody>
      </p:sp>
      <p:sp>
        <p:nvSpPr>
          <p:cNvPr id="4" name="Slide Number Placeholder 3"/>
          <p:cNvSpPr>
            <a:spLocks noGrp="1"/>
          </p:cNvSpPr>
          <p:nvPr>
            <p:ph type="sldNum" sz="quarter" idx="5"/>
          </p:nvPr>
        </p:nvSpPr>
        <p:spPr/>
        <p:txBody>
          <a:bodyPr/>
          <a:lstStyle/>
          <a:p>
            <a:fld id="{3C20A7C7-CA8D-4C49-BCFB-55E6C5267475}" type="slidenum">
              <a:rPr lang="en-US" smtClean="0"/>
              <a:t>10</a:t>
            </a:fld>
            <a:endParaRPr lang="en-US"/>
          </a:p>
        </p:txBody>
      </p:sp>
    </p:spTree>
    <p:extLst>
      <p:ext uri="{BB962C8B-B14F-4D97-AF65-F5344CB8AC3E}">
        <p14:creationId xmlns:p14="http://schemas.microsoft.com/office/powerpoint/2010/main" val="388902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Finally, Cairo lists five qualities of great data visualizations in his book </a:t>
            </a:r>
            <a:r>
              <a:rPr lang="en-US" sz="1200" b="0" i="1" dirty="0">
                <a:solidFill>
                  <a:srgbClr val="808080"/>
                </a:solidFill>
                <a:effectLst/>
              </a:rPr>
              <a:t>The Truthful Art</a:t>
            </a:r>
            <a:r>
              <a:rPr lang="en-US" sz="1200" b="0" i="0" dirty="0">
                <a:solidFill>
                  <a:srgbClr val="808080"/>
                </a:solidFill>
                <a:effectLst/>
              </a:rPr>
              <a:t>; data visualizations should be truthful, functional, beautiful, insightful, and enlightening. These are qualities we can keep in mind when designing data visualizations, and these are things that I think ggplot2 and R make easy to do once you get the hang of the process. The graphs we will look at in this webinar are not particularly beautiful or enlightening as they have been made with the intention more of developing ggplot2 knowledge, but hopefully you will find them truthful, functional, and insightful to how the ggplot2 process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80808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11</a:t>
            </a:fld>
            <a:endParaRPr lang="en-US"/>
          </a:p>
        </p:txBody>
      </p:sp>
    </p:spTree>
    <p:extLst>
      <p:ext uri="{BB962C8B-B14F-4D97-AF65-F5344CB8AC3E}">
        <p14:creationId xmlns:p14="http://schemas.microsoft.com/office/powerpoint/2010/main" val="23870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data visualizations in R, we will use the ggplot2 package, which is part of the </a:t>
            </a:r>
            <a:r>
              <a:rPr lang="en-US" dirty="0" err="1"/>
              <a:t>tidyverse</a:t>
            </a:r>
            <a:r>
              <a:rPr lang="en-US" dirty="0"/>
              <a:t> collection of packages. I really like ggplot2 and creating data visualizations in R because I find it to be a robust process that is easy to iterate on. It is flexible and it is certainly very functional. Using ggplot2 also allows graphs and plots to be reproduced since they are entirely created by code. </a:t>
            </a:r>
          </a:p>
        </p:txBody>
      </p:sp>
      <p:sp>
        <p:nvSpPr>
          <p:cNvPr id="4" name="Slide Number Placeholder 3"/>
          <p:cNvSpPr>
            <a:spLocks noGrp="1"/>
          </p:cNvSpPr>
          <p:nvPr>
            <p:ph type="sldNum" sz="quarter" idx="5"/>
          </p:nvPr>
        </p:nvSpPr>
        <p:spPr/>
        <p:txBody>
          <a:bodyPr/>
          <a:lstStyle/>
          <a:p>
            <a:fld id="{3C20A7C7-CA8D-4C49-BCFB-55E6C5267475}" type="slidenum">
              <a:rPr lang="en-US" smtClean="0"/>
              <a:t>12</a:t>
            </a:fld>
            <a:endParaRPr lang="en-US"/>
          </a:p>
        </p:txBody>
      </p:sp>
    </p:spTree>
    <p:extLst>
      <p:ext uri="{BB962C8B-B14F-4D97-AF65-F5344CB8AC3E}">
        <p14:creationId xmlns:p14="http://schemas.microsoft.com/office/powerpoint/2010/main" val="29001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is built as a grammar of graphics. The gg stands for grammar of graphics and forms the basis of the methodology in ggplot2. The idea is to build plots up layer by layer and specify the different pieces of plot as you go. Starting with the data to be visualized, the user defines aesthetic mappings that define how the data will be mapped to plot elements, such as x and y. Then geometric objects are added on to define how those plot elements will be displayed, for example as points or lines. It is possible to make statistical transformations of the data when it is plotted, although we won’t be covering that in this webinar. The coordinate system can be defined in ggplot2 as well as the scales that are used on the axes and colors. Faceting allows small multiple plots to be developed that show plots by groups. Finally, labels and legends can be added and customized.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13</a:t>
            </a:fld>
            <a:endParaRPr lang="en-US"/>
          </a:p>
        </p:txBody>
      </p:sp>
    </p:spTree>
    <p:extLst>
      <p:ext uri="{BB962C8B-B14F-4D97-AF65-F5344CB8AC3E}">
        <p14:creationId xmlns:p14="http://schemas.microsoft.com/office/powerpoint/2010/main" val="183639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be used to complete visual data exploration. Once you get the hang of it, it’s very easy to quickly generate rough plots to explore your data.</a:t>
            </a:r>
          </a:p>
        </p:txBody>
      </p:sp>
      <p:sp>
        <p:nvSpPr>
          <p:cNvPr id="4" name="Slide Number Placeholder 3"/>
          <p:cNvSpPr>
            <a:spLocks noGrp="1"/>
          </p:cNvSpPr>
          <p:nvPr>
            <p:ph type="sldNum" sz="quarter" idx="5"/>
          </p:nvPr>
        </p:nvSpPr>
        <p:spPr/>
        <p:txBody>
          <a:bodyPr/>
          <a:lstStyle/>
          <a:p>
            <a:fld id="{3C20A7C7-CA8D-4C49-BCFB-55E6C5267475}" type="slidenum">
              <a:rPr lang="en-US" smtClean="0"/>
              <a:t>14</a:t>
            </a:fld>
            <a:endParaRPr lang="en-US"/>
          </a:p>
        </p:txBody>
      </p:sp>
    </p:spTree>
    <p:extLst>
      <p:ext uri="{BB962C8B-B14F-4D97-AF65-F5344CB8AC3E}">
        <p14:creationId xmlns:p14="http://schemas.microsoft.com/office/powerpoint/2010/main" val="423821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can also be used to create well designed and engage data visualizations and infographics. It’s flexibility allows for almost endless customization. </a:t>
            </a:r>
          </a:p>
        </p:txBody>
      </p:sp>
      <p:sp>
        <p:nvSpPr>
          <p:cNvPr id="4" name="Slide Number Placeholder 3"/>
          <p:cNvSpPr>
            <a:spLocks noGrp="1"/>
          </p:cNvSpPr>
          <p:nvPr>
            <p:ph type="sldNum" sz="quarter" idx="5"/>
          </p:nvPr>
        </p:nvSpPr>
        <p:spPr/>
        <p:txBody>
          <a:bodyPr/>
          <a:lstStyle/>
          <a:p>
            <a:fld id="{3C20A7C7-CA8D-4C49-BCFB-55E6C5267475}" type="slidenum">
              <a:rPr lang="en-US" smtClean="0"/>
              <a:t>15</a:t>
            </a:fld>
            <a:endParaRPr lang="en-US"/>
          </a:p>
        </p:txBody>
      </p:sp>
    </p:spTree>
    <p:extLst>
      <p:ext uri="{BB962C8B-B14F-4D97-AF65-F5344CB8AC3E}">
        <p14:creationId xmlns:p14="http://schemas.microsoft.com/office/powerpoint/2010/main" val="251396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set up in R, all you will need is the </a:t>
            </a:r>
            <a:r>
              <a:rPr lang="en-US" dirty="0" err="1"/>
              <a:t>tidyverse</a:t>
            </a:r>
            <a:r>
              <a:rPr lang="en-US" dirty="0"/>
              <a:t> package installed and a set of tidy data. </a:t>
            </a:r>
          </a:p>
          <a:p>
            <a:r>
              <a:rPr lang="en-US" dirty="0"/>
              <a:t>R Markdown is a very useful tool/file format that can be used to create documentation along with your code. This is ideal for reproducibility. </a:t>
            </a:r>
          </a:p>
          <a:p>
            <a:r>
              <a:rPr lang="en-US" dirty="0"/>
              <a:t>The webinar materials provided include an R Markdown file with all the code to process the data and create the plots used in this webinar, the data files used, which I will discuss in a little more detail soon, and a folder for plots. The .here file is needed so that the R Markdown code knows where to find the data files and save the plot. The README file contains more information about each individual file and the structure of the folder.</a:t>
            </a:r>
          </a:p>
        </p:txBody>
      </p:sp>
      <p:sp>
        <p:nvSpPr>
          <p:cNvPr id="4" name="Slide Number Placeholder 3"/>
          <p:cNvSpPr>
            <a:spLocks noGrp="1"/>
          </p:cNvSpPr>
          <p:nvPr>
            <p:ph type="sldNum" sz="quarter" idx="5"/>
          </p:nvPr>
        </p:nvSpPr>
        <p:spPr/>
        <p:txBody>
          <a:bodyPr/>
          <a:lstStyle/>
          <a:p>
            <a:fld id="{3C20A7C7-CA8D-4C49-BCFB-55E6C5267475}" type="slidenum">
              <a:rPr lang="en-US" smtClean="0"/>
              <a:t>16</a:t>
            </a:fld>
            <a:endParaRPr lang="en-US"/>
          </a:p>
        </p:txBody>
      </p:sp>
    </p:spTree>
    <p:extLst>
      <p:ext uri="{BB962C8B-B14F-4D97-AF65-F5344CB8AC3E}">
        <p14:creationId xmlns:p14="http://schemas.microsoft.com/office/powerpoint/2010/main" val="153674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a structure of data in which each variable is a column, each observation is a row, and each cell is a single measurement.</a:t>
            </a:r>
          </a:p>
        </p:txBody>
      </p:sp>
      <p:sp>
        <p:nvSpPr>
          <p:cNvPr id="4" name="Slide Number Placeholder 3"/>
          <p:cNvSpPr>
            <a:spLocks noGrp="1"/>
          </p:cNvSpPr>
          <p:nvPr>
            <p:ph type="sldNum" sz="quarter" idx="5"/>
          </p:nvPr>
        </p:nvSpPr>
        <p:spPr/>
        <p:txBody>
          <a:bodyPr/>
          <a:lstStyle/>
          <a:p>
            <a:fld id="{3C20A7C7-CA8D-4C49-BCFB-55E6C5267475}" type="slidenum">
              <a:rPr lang="en-US" smtClean="0"/>
              <a:t>17</a:t>
            </a:fld>
            <a:endParaRPr lang="en-US"/>
          </a:p>
        </p:txBody>
      </p:sp>
    </p:spTree>
    <p:extLst>
      <p:ext uri="{BB962C8B-B14F-4D97-AF65-F5344CB8AC3E}">
        <p14:creationId xmlns:p14="http://schemas.microsoft.com/office/powerpoint/2010/main" val="25262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 data is useful because multiple datasets in a tidy format are alike.</a:t>
            </a:r>
          </a:p>
        </p:txBody>
      </p:sp>
      <p:sp>
        <p:nvSpPr>
          <p:cNvPr id="4" name="Slide Number Placeholder 3"/>
          <p:cNvSpPr>
            <a:spLocks noGrp="1"/>
          </p:cNvSpPr>
          <p:nvPr>
            <p:ph type="sldNum" sz="quarter" idx="5"/>
          </p:nvPr>
        </p:nvSpPr>
        <p:spPr/>
        <p:txBody>
          <a:bodyPr/>
          <a:lstStyle/>
          <a:p>
            <a:fld id="{3C20A7C7-CA8D-4C49-BCFB-55E6C5267475}" type="slidenum">
              <a:rPr lang="en-US" smtClean="0"/>
              <a:t>18</a:t>
            </a:fld>
            <a:endParaRPr lang="en-US"/>
          </a:p>
        </p:txBody>
      </p:sp>
    </p:spTree>
    <p:extLst>
      <p:ext uri="{BB962C8B-B14F-4D97-AF65-F5344CB8AC3E}">
        <p14:creationId xmlns:p14="http://schemas.microsoft.com/office/powerpoint/2010/main" val="132277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same tools can be used in similar ways on tidy data sets, which is very useful. ggplot2 is easiest to use on tidy data.</a:t>
            </a:r>
          </a:p>
        </p:txBody>
      </p:sp>
      <p:sp>
        <p:nvSpPr>
          <p:cNvPr id="4" name="Slide Number Placeholder 3"/>
          <p:cNvSpPr>
            <a:spLocks noGrp="1"/>
          </p:cNvSpPr>
          <p:nvPr>
            <p:ph type="sldNum" sz="quarter" idx="5"/>
          </p:nvPr>
        </p:nvSpPr>
        <p:spPr/>
        <p:txBody>
          <a:bodyPr/>
          <a:lstStyle/>
          <a:p>
            <a:fld id="{3C20A7C7-CA8D-4C49-BCFB-55E6C5267475}" type="slidenum">
              <a:rPr lang="en-US" smtClean="0"/>
              <a:t>19</a:t>
            </a:fld>
            <a:endParaRPr lang="en-US"/>
          </a:p>
        </p:txBody>
      </p:sp>
    </p:spTree>
    <p:extLst>
      <p:ext uri="{BB962C8B-B14F-4D97-AF65-F5344CB8AC3E}">
        <p14:creationId xmlns:p14="http://schemas.microsoft.com/office/powerpoint/2010/main" val="320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Day 1 of the Data Visualization in R webinar. I’m Jenn Schilling, my pronouns are she/her/hers, and I am excited to be with you today. I am a senior data analyst at the University of Arizona, and an adjunct faculty member at the College for Creative Studies where I teach graduate classes on data visualization. Thank you for being here, and I hope you will find this webinar beneficial. I also want to make a land acknowledgement for the place where I currently live and work. </a:t>
            </a:r>
            <a:r>
              <a:rPr lang="en-US" b="0" i="0" dirty="0">
                <a:solidFill>
                  <a:srgbClr val="403635"/>
                </a:solidFill>
                <a:effectLst/>
                <a:latin typeface="MiloWeb"/>
              </a:rPr>
              <a:t>The University of Arizona occupies the original homelands of the Tohono O'odham and Pascua Yaqui nations, Indigenous peoples who have stewarded this land since time immemorial. Territory acknowledgements are one small part of disrupting and dismantling colonial structures.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a:t>
            </a:fld>
            <a:endParaRPr lang="en-US"/>
          </a:p>
        </p:txBody>
      </p:sp>
    </p:spTree>
    <p:extLst>
      <p:ext uri="{BB962C8B-B14F-4D97-AF65-F5344CB8AC3E}">
        <p14:creationId xmlns:p14="http://schemas.microsoft.com/office/powerpoint/2010/main" val="84176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be using for this webinar is from IPEDS. I used data from the directory to get information about the institutions. Then I pulled completions, enrollment, and admissions data for the past 3 survey years. I limited it down to 16 institutions. Since I work at the University of Arizona, I used my institution and our Arizona Board of Regents defined peer group. There was quite a bit of data processing necessary to recode some of the values to their descriptive values and reformat the data into a tidy format.</a:t>
            </a:r>
          </a:p>
        </p:txBody>
      </p:sp>
      <p:sp>
        <p:nvSpPr>
          <p:cNvPr id="4" name="Slide Number Placeholder 3"/>
          <p:cNvSpPr>
            <a:spLocks noGrp="1"/>
          </p:cNvSpPr>
          <p:nvPr>
            <p:ph type="sldNum" sz="quarter" idx="5"/>
          </p:nvPr>
        </p:nvSpPr>
        <p:spPr/>
        <p:txBody>
          <a:bodyPr/>
          <a:lstStyle/>
          <a:p>
            <a:fld id="{3C20A7C7-CA8D-4C49-BCFB-55E6C5267475}" type="slidenum">
              <a:rPr lang="en-US" smtClean="0"/>
              <a:t>20</a:t>
            </a:fld>
            <a:endParaRPr lang="en-US"/>
          </a:p>
        </p:txBody>
      </p:sp>
    </p:spTree>
    <p:extLst>
      <p:ext uri="{BB962C8B-B14F-4D97-AF65-F5344CB8AC3E}">
        <p14:creationId xmlns:p14="http://schemas.microsoft.com/office/powerpoint/2010/main" val="231609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2019, the SAT and ACT scores by institution.</a:t>
            </a:r>
          </a:p>
        </p:txBody>
      </p:sp>
      <p:sp>
        <p:nvSpPr>
          <p:cNvPr id="4" name="Slide Number Placeholder 3"/>
          <p:cNvSpPr>
            <a:spLocks noGrp="1"/>
          </p:cNvSpPr>
          <p:nvPr>
            <p:ph type="sldNum" sz="quarter" idx="5"/>
          </p:nvPr>
        </p:nvSpPr>
        <p:spPr/>
        <p:txBody>
          <a:bodyPr/>
          <a:lstStyle/>
          <a:p>
            <a:fld id="{3C20A7C7-CA8D-4C49-BCFB-55E6C5267475}" type="slidenum">
              <a:rPr lang="en-US" smtClean="0"/>
              <a:t>21</a:t>
            </a:fld>
            <a:endParaRPr lang="en-US"/>
          </a:p>
        </p:txBody>
      </p:sp>
    </p:spTree>
    <p:extLst>
      <p:ext uri="{BB962C8B-B14F-4D97-AF65-F5344CB8AC3E}">
        <p14:creationId xmlns:p14="http://schemas.microsoft.com/office/powerpoint/2010/main" val="327069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data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22</a:t>
            </a:fld>
            <a:endParaRPr lang="en-US"/>
          </a:p>
        </p:txBody>
      </p:sp>
    </p:spTree>
    <p:extLst>
      <p:ext uri="{BB962C8B-B14F-4D97-AF65-F5344CB8AC3E}">
        <p14:creationId xmlns:p14="http://schemas.microsoft.com/office/powerpoint/2010/main" val="388889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t>
            </a:r>
            <a:r>
              <a:rPr lang="en-US" dirty="0" err="1"/>
              <a:t>ggplot</a:t>
            </a:r>
            <a:r>
              <a:rPr lang="en-US" dirty="0"/>
              <a:t>() function, we set the mapping argument using the </a:t>
            </a:r>
            <a:r>
              <a:rPr lang="en-US" dirty="0" err="1"/>
              <a:t>aes</a:t>
            </a:r>
            <a:r>
              <a:rPr lang="en-US" dirty="0"/>
              <a:t>() function</a:t>
            </a:r>
          </a:p>
        </p:txBody>
      </p:sp>
      <p:sp>
        <p:nvSpPr>
          <p:cNvPr id="4" name="Slide Number Placeholder 3"/>
          <p:cNvSpPr>
            <a:spLocks noGrp="1"/>
          </p:cNvSpPr>
          <p:nvPr>
            <p:ph type="sldNum" sz="quarter" idx="5"/>
          </p:nvPr>
        </p:nvSpPr>
        <p:spPr/>
        <p:txBody>
          <a:bodyPr/>
          <a:lstStyle/>
          <a:p>
            <a:fld id="{3C20A7C7-CA8D-4C49-BCFB-55E6C5267475}" type="slidenum">
              <a:rPr lang="en-US" smtClean="0"/>
              <a:t>23</a:t>
            </a:fld>
            <a:endParaRPr lang="en-US"/>
          </a:p>
        </p:txBody>
      </p:sp>
    </p:spTree>
    <p:extLst>
      <p:ext uri="{BB962C8B-B14F-4D97-AF65-F5344CB8AC3E}">
        <p14:creationId xmlns:p14="http://schemas.microsoft.com/office/powerpoint/2010/main" val="386035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geom_point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24</a:t>
            </a:fld>
            <a:endParaRPr lang="en-US"/>
          </a:p>
        </p:txBody>
      </p:sp>
    </p:spTree>
    <p:extLst>
      <p:ext uri="{BB962C8B-B14F-4D97-AF65-F5344CB8AC3E}">
        <p14:creationId xmlns:p14="http://schemas.microsoft.com/office/powerpoint/2010/main" val="25142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function alone sets up the axes and plot area but we have no </a:t>
            </a:r>
            <a:r>
              <a:rPr lang="en-US" dirty="0" err="1"/>
              <a:t>geoms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25</a:t>
            </a:fld>
            <a:endParaRPr lang="en-US"/>
          </a:p>
        </p:txBody>
      </p:sp>
    </p:spTree>
    <p:extLst>
      <p:ext uri="{BB962C8B-B14F-4D97-AF65-F5344CB8AC3E}">
        <p14:creationId xmlns:p14="http://schemas.microsoft.com/office/powerpoint/2010/main" val="80877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geom_point</a:t>
            </a:r>
            <a:r>
              <a:rPr lang="en-US" dirty="0"/>
              <a:t>() has been added, the points show and we have a scatterplot. Any scatterplot can be made in similar fashion by setting the x and y mappings to numeric variables</a:t>
            </a:r>
          </a:p>
        </p:txBody>
      </p:sp>
      <p:sp>
        <p:nvSpPr>
          <p:cNvPr id="4" name="Slide Number Placeholder 3"/>
          <p:cNvSpPr>
            <a:spLocks noGrp="1"/>
          </p:cNvSpPr>
          <p:nvPr>
            <p:ph type="sldNum" sz="quarter" idx="5"/>
          </p:nvPr>
        </p:nvSpPr>
        <p:spPr/>
        <p:txBody>
          <a:bodyPr/>
          <a:lstStyle/>
          <a:p>
            <a:fld id="{3C20A7C7-CA8D-4C49-BCFB-55E6C5267475}" type="slidenum">
              <a:rPr lang="en-US" smtClean="0"/>
              <a:t>26</a:t>
            </a:fld>
            <a:endParaRPr lang="en-US"/>
          </a:p>
        </p:txBody>
      </p:sp>
    </p:spTree>
    <p:extLst>
      <p:ext uri="{BB962C8B-B14F-4D97-AF65-F5344CB8AC3E}">
        <p14:creationId xmlns:p14="http://schemas.microsoft.com/office/powerpoint/2010/main" val="28259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set in tidy format, by year and institution, what were the SAT scores and how many applicants submitted SAT scores.</a:t>
            </a:r>
          </a:p>
        </p:txBody>
      </p:sp>
      <p:sp>
        <p:nvSpPr>
          <p:cNvPr id="4" name="Slide Number Placeholder 3"/>
          <p:cNvSpPr>
            <a:spLocks noGrp="1"/>
          </p:cNvSpPr>
          <p:nvPr>
            <p:ph type="sldNum" sz="quarter" idx="5"/>
          </p:nvPr>
        </p:nvSpPr>
        <p:spPr/>
        <p:txBody>
          <a:bodyPr/>
          <a:lstStyle/>
          <a:p>
            <a:fld id="{3C20A7C7-CA8D-4C49-BCFB-55E6C5267475}" type="slidenum">
              <a:rPr lang="en-US" smtClean="0"/>
              <a:t>27</a:t>
            </a:fld>
            <a:endParaRPr lang="en-US"/>
          </a:p>
        </p:txBody>
      </p:sp>
    </p:spTree>
    <p:extLst>
      <p:ext uri="{BB962C8B-B14F-4D97-AF65-F5344CB8AC3E}">
        <p14:creationId xmlns:p14="http://schemas.microsoft.com/office/powerpoint/2010/main" val="99754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has changed slightly, now x is year and y is </a:t>
            </a:r>
            <a:r>
              <a:rPr lang="en-US" dirty="0" err="1"/>
              <a:t>sat_score</a:t>
            </a:r>
            <a:r>
              <a:rPr lang="en-US" dirty="0"/>
              <a:t>. Also, we’ve replaced </a:t>
            </a:r>
            <a:r>
              <a:rPr lang="en-US" dirty="0" err="1"/>
              <a:t>geom_point</a:t>
            </a:r>
            <a:r>
              <a:rPr lang="en-US" dirty="0"/>
              <a:t>() with </a:t>
            </a:r>
            <a:r>
              <a:rPr lang="en-US" dirty="0" err="1"/>
              <a:t>geom_line</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28</a:t>
            </a:fld>
            <a:endParaRPr lang="en-US"/>
          </a:p>
        </p:txBody>
      </p:sp>
    </p:spTree>
    <p:extLst>
      <p:ext uri="{BB962C8B-B14F-4D97-AF65-F5344CB8AC3E}">
        <p14:creationId xmlns:p14="http://schemas.microsoft.com/office/powerpoint/2010/main" val="1427552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is not right. There’s only one line and it looks kind of odd.</a:t>
            </a:r>
          </a:p>
        </p:txBody>
      </p:sp>
      <p:sp>
        <p:nvSpPr>
          <p:cNvPr id="4" name="Slide Number Placeholder 3"/>
          <p:cNvSpPr>
            <a:spLocks noGrp="1"/>
          </p:cNvSpPr>
          <p:nvPr>
            <p:ph type="sldNum" sz="quarter" idx="5"/>
          </p:nvPr>
        </p:nvSpPr>
        <p:spPr/>
        <p:txBody>
          <a:bodyPr/>
          <a:lstStyle/>
          <a:p>
            <a:fld id="{3C20A7C7-CA8D-4C49-BCFB-55E6C5267475}" type="slidenum">
              <a:rPr lang="en-US" smtClean="0"/>
              <a:t>29</a:t>
            </a:fld>
            <a:endParaRPr lang="en-US"/>
          </a:p>
        </p:txBody>
      </p:sp>
    </p:spTree>
    <p:extLst>
      <p:ext uri="{BB962C8B-B14F-4D97-AF65-F5344CB8AC3E}">
        <p14:creationId xmlns:p14="http://schemas.microsoft.com/office/powerpoint/2010/main" val="370992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begin by briefly covering some data visualization concepts and best practices. Then we will dive into data visualization in R, getting set up, and making two different types of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a:t>
            </a:fld>
            <a:endParaRPr lang="en-US"/>
          </a:p>
        </p:txBody>
      </p:sp>
    </p:spTree>
    <p:extLst>
      <p:ext uri="{BB962C8B-B14F-4D97-AF65-F5344CB8AC3E}">
        <p14:creationId xmlns:p14="http://schemas.microsoft.com/office/powerpoint/2010/main" val="391411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institution name (or some other unique row identifier) to the mapping so that </a:t>
            </a:r>
            <a:r>
              <a:rPr lang="en-US" dirty="0" err="1"/>
              <a:t>geom_line</a:t>
            </a:r>
            <a:r>
              <a:rPr lang="en-US" dirty="0"/>
              <a:t>() will create one line per row. We do this using the group argument in the </a:t>
            </a:r>
            <a:r>
              <a:rPr lang="en-US" dirty="0" err="1"/>
              <a:t>aes</a:t>
            </a:r>
            <a:r>
              <a:rPr lang="en-US" dirty="0"/>
              <a:t>() function. This tells the </a:t>
            </a:r>
            <a:r>
              <a:rPr lang="en-US" dirty="0" err="1"/>
              <a:t>geom_line</a:t>
            </a:r>
            <a:r>
              <a:rPr lang="en-US" dirty="0"/>
              <a:t>() function how to group the data together when plotting the lines.</a:t>
            </a:r>
          </a:p>
        </p:txBody>
      </p:sp>
      <p:sp>
        <p:nvSpPr>
          <p:cNvPr id="4" name="Slide Number Placeholder 3"/>
          <p:cNvSpPr>
            <a:spLocks noGrp="1"/>
          </p:cNvSpPr>
          <p:nvPr>
            <p:ph type="sldNum" sz="quarter" idx="5"/>
          </p:nvPr>
        </p:nvSpPr>
        <p:spPr/>
        <p:txBody>
          <a:bodyPr/>
          <a:lstStyle/>
          <a:p>
            <a:fld id="{3C20A7C7-CA8D-4C49-BCFB-55E6C5267475}" type="slidenum">
              <a:rPr lang="en-US" smtClean="0"/>
              <a:t>30</a:t>
            </a:fld>
            <a:endParaRPr lang="en-US"/>
          </a:p>
        </p:txBody>
      </p:sp>
    </p:spTree>
    <p:extLst>
      <p:ext uri="{BB962C8B-B14F-4D97-AF65-F5344CB8AC3E}">
        <p14:creationId xmlns:p14="http://schemas.microsoft.com/office/powerpoint/2010/main" val="23543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line graph, this time with the number of students submitting an SAT score on the y-axis. There’s an outlier in 2019, I wonder which institution that is.</a:t>
            </a:r>
          </a:p>
        </p:txBody>
      </p:sp>
      <p:sp>
        <p:nvSpPr>
          <p:cNvPr id="4" name="Slide Number Placeholder 3"/>
          <p:cNvSpPr>
            <a:spLocks noGrp="1"/>
          </p:cNvSpPr>
          <p:nvPr>
            <p:ph type="sldNum" sz="quarter" idx="5"/>
          </p:nvPr>
        </p:nvSpPr>
        <p:spPr/>
        <p:txBody>
          <a:bodyPr/>
          <a:lstStyle/>
          <a:p>
            <a:fld id="{3C20A7C7-CA8D-4C49-BCFB-55E6C5267475}" type="slidenum">
              <a:rPr lang="en-US" smtClean="0"/>
              <a:t>31</a:t>
            </a:fld>
            <a:endParaRPr lang="en-US"/>
          </a:p>
        </p:txBody>
      </p:sp>
    </p:spTree>
    <p:extLst>
      <p:ext uri="{BB962C8B-B14F-4D97-AF65-F5344CB8AC3E}">
        <p14:creationId xmlns:p14="http://schemas.microsoft.com/office/powerpoint/2010/main" val="3988425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labels using </a:t>
            </a:r>
            <a:r>
              <a:rPr lang="en-US" dirty="0" err="1"/>
              <a:t>geom_text</a:t>
            </a:r>
            <a:r>
              <a:rPr lang="en-US" dirty="0"/>
              <a:t>() and adding the label argument to the </a:t>
            </a:r>
            <a:r>
              <a:rPr lang="en-US" dirty="0" err="1"/>
              <a:t>aes</a:t>
            </a:r>
            <a:r>
              <a:rPr lang="en-US" dirty="0"/>
              <a:t>() function. But now we get labels for every year, which is not really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32</a:t>
            </a:fld>
            <a:endParaRPr lang="en-US"/>
          </a:p>
        </p:txBody>
      </p:sp>
    </p:spTree>
    <p:extLst>
      <p:ext uri="{BB962C8B-B14F-4D97-AF65-F5344CB8AC3E}">
        <p14:creationId xmlns:p14="http://schemas.microsoft.com/office/powerpoint/2010/main" val="279734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the data within the </a:t>
            </a:r>
            <a:r>
              <a:rPr lang="en-US" dirty="0" err="1"/>
              <a:t>geom_text</a:t>
            </a:r>
            <a:r>
              <a:rPr lang="en-US" dirty="0"/>
              <a:t>() function – you can actually do this on any </a:t>
            </a:r>
            <a:r>
              <a:rPr lang="en-US" dirty="0" err="1"/>
              <a:t>geom</a:t>
            </a:r>
            <a:r>
              <a:rPr lang="en-US" dirty="0"/>
              <a:t> function. We will also add to the mapping argument – now we need to set the x and y aesthetic mappings for the text. Before, these mappings were pulled from the </a:t>
            </a:r>
            <a:r>
              <a:rPr lang="en-US" dirty="0" err="1"/>
              <a:t>ggplot</a:t>
            </a:r>
            <a:r>
              <a:rPr lang="en-US" dirty="0"/>
              <a:t>() function arguments. But the labels are quite hard to read.</a:t>
            </a:r>
          </a:p>
        </p:txBody>
      </p:sp>
      <p:sp>
        <p:nvSpPr>
          <p:cNvPr id="4" name="Slide Number Placeholder 3"/>
          <p:cNvSpPr>
            <a:spLocks noGrp="1"/>
          </p:cNvSpPr>
          <p:nvPr>
            <p:ph type="sldNum" sz="quarter" idx="5"/>
          </p:nvPr>
        </p:nvSpPr>
        <p:spPr/>
        <p:txBody>
          <a:bodyPr/>
          <a:lstStyle/>
          <a:p>
            <a:fld id="{3C20A7C7-CA8D-4C49-BCFB-55E6C5267475}" type="slidenum">
              <a:rPr lang="en-US" smtClean="0"/>
              <a:t>33</a:t>
            </a:fld>
            <a:endParaRPr lang="en-US"/>
          </a:p>
        </p:txBody>
      </p:sp>
    </p:spTree>
    <p:extLst>
      <p:ext uri="{BB962C8B-B14F-4D97-AF65-F5344CB8AC3E}">
        <p14:creationId xmlns:p14="http://schemas.microsoft.com/office/powerpoint/2010/main" val="35748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labels easier to read, we can make some manipulations to the mapping. We set the x argument equal to infinity to push the labels off the plot. We also use the horizontal justification argument </a:t>
            </a:r>
            <a:r>
              <a:rPr lang="en-US" dirty="0" err="1"/>
              <a:t>hjust</a:t>
            </a:r>
            <a:r>
              <a:rPr lang="en-US" dirty="0"/>
              <a:t> to left justify the labels and then move them slightly in. </a:t>
            </a:r>
            <a:r>
              <a:rPr lang="en-US" dirty="0" err="1"/>
              <a:t>hjust</a:t>
            </a:r>
            <a:r>
              <a:rPr lang="en-US" dirty="0"/>
              <a:t> = 0 is left justified, </a:t>
            </a:r>
            <a:r>
              <a:rPr lang="en-US" dirty="0" err="1"/>
              <a:t>hjust</a:t>
            </a:r>
            <a:r>
              <a:rPr lang="en-US" dirty="0"/>
              <a:t> = 0.5 is centered, and </a:t>
            </a:r>
            <a:r>
              <a:rPr lang="en-US" dirty="0" err="1"/>
              <a:t>hjust</a:t>
            </a:r>
            <a:r>
              <a:rPr lang="en-US" dirty="0"/>
              <a:t> = 1 is right justified. You will notice that we can’t actually see any of the labels right now.</a:t>
            </a:r>
          </a:p>
        </p:txBody>
      </p:sp>
      <p:sp>
        <p:nvSpPr>
          <p:cNvPr id="4" name="Slide Number Placeholder 3"/>
          <p:cNvSpPr>
            <a:spLocks noGrp="1"/>
          </p:cNvSpPr>
          <p:nvPr>
            <p:ph type="sldNum" sz="quarter" idx="5"/>
          </p:nvPr>
        </p:nvSpPr>
        <p:spPr/>
        <p:txBody>
          <a:bodyPr/>
          <a:lstStyle/>
          <a:p>
            <a:fld id="{3C20A7C7-CA8D-4C49-BCFB-55E6C5267475}" type="slidenum">
              <a:rPr lang="en-US" smtClean="0"/>
              <a:t>34</a:t>
            </a:fld>
            <a:endParaRPr lang="en-US"/>
          </a:p>
        </p:txBody>
      </p:sp>
    </p:spTree>
    <p:extLst>
      <p:ext uri="{BB962C8B-B14F-4D97-AF65-F5344CB8AC3E}">
        <p14:creationId xmlns:p14="http://schemas.microsoft.com/office/powerpoint/2010/main" val="814187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new function </a:t>
            </a:r>
            <a:r>
              <a:rPr lang="en-US" dirty="0" err="1"/>
              <a:t>coord_cartesian</a:t>
            </a:r>
            <a:r>
              <a:rPr lang="en-US" dirty="0"/>
              <a:t>(). This function is used to zoom in or out the plot without changing the underlying data or axis limits. If we set clip to “off” (the default is on), then the drawing of </a:t>
            </a:r>
            <a:r>
              <a:rPr lang="en-US" dirty="0" err="1"/>
              <a:t>ggplot</a:t>
            </a:r>
            <a:r>
              <a:rPr lang="en-US" dirty="0"/>
              <a:t> elements can extend past the plot panel. The plot panel is the area in which the geometric elements are drawn in a plot (the grey area). We still cannot really see our labels, but by setting the clip to “off” it allows the text elements to be drawn outside of the plot panel, which is what we want.</a:t>
            </a:r>
          </a:p>
        </p:txBody>
      </p:sp>
      <p:sp>
        <p:nvSpPr>
          <p:cNvPr id="4" name="Slide Number Placeholder 3"/>
          <p:cNvSpPr>
            <a:spLocks noGrp="1"/>
          </p:cNvSpPr>
          <p:nvPr>
            <p:ph type="sldNum" sz="quarter" idx="5"/>
          </p:nvPr>
        </p:nvSpPr>
        <p:spPr/>
        <p:txBody>
          <a:bodyPr/>
          <a:lstStyle/>
          <a:p>
            <a:fld id="{3C20A7C7-CA8D-4C49-BCFB-55E6C5267475}" type="slidenum">
              <a:rPr lang="en-US" smtClean="0"/>
              <a:t>35</a:t>
            </a:fld>
            <a:endParaRPr lang="en-US"/>
          </a:p>
        </p:txBody>
      </p:sp>
    </p:spTree>
    <p:extLst>
      <p:ext uri="{BB962C8B-B14F-4D97-AF65-F5344CB8AC3E}">
        <p14:creationId xmlns:p14="http://schemas.microsoft.com/office/powerpoint/2010/main" val="588767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another new function theme(). The theme() function allows us to manually set all of the plot formatting. We can use it to change fonts, manipulate spacing, and change colors. Generally, it controls the way the plot looks. In this instance, we are going to use the </a:t>
            </a:r>
            <a:r>
              <a:rPr lang="en-US" dirty="0" err="1"/>
              <a:t>plot.margin</a:t>
            </a:r>
            <a:r>
              <a:rPr lang="en-US" dirty="0"/>
              <a:t> argument to extend the right-hand margin so that we can view the entire label. We will get more into the theme function tomorrow. It is very useful for customizing the look of your plots.</a:t>
            </a:r>
          </a:p>
        </p:txBody>
      </p:sp>
      <p:sp>
        <p:nvSpPr>
          <p:cNvPr id="4" name="Slide Number Placeholder 3"/>
          <p:cNvSpPr>
            <a:spLocks noGrp="1"/>
          </p:cNvSpPr>
          <p:nvPr>
            <p:ph type="sldNum" sz="quarter" idx="5"/>
          </p:nvPr>
        </p:nvSpPr>
        <p:spPr/>
        <p:txBody>
          <a:bodyPr/>
          <a:lstStyle/>
          <a:p>
            <a:fld id="{3C20A7C7-CA8D-4C49-BCFB-55E6C5267475}" type="slidenum">
              <a:rPr lang="en-US" smtClean="0"/>
              <a:t>36</a:t>
            </a:fld>
            <a:endParaRPr lang="en-US"/>
          </a:p>
        </p:txBody>
      </p:sp>
    </p:spTree>
    <p:extLst>
      <p:ext uri="{BB962C8B-B14F-4D97-AF65-F5344CB8AC3E}">
        <p14:creationId xmlns:p14="http://schemas.microsoft.com/office/powerpoint/2010/main" val="2789904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Your notes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C5BBCB-F412-3A49-8ADF-0FEE62D955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12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to Day 2 of the Data Visualization in R webinar. I’m excited to be here with you today. Here’s today’s agenda.</a:t>
            </a:r>
          </a:p>
        </p:txBody>
      </p:sp>
      <p:sp>
        <p:nvSpPr>
          <p:cNvPr id="4" name="Slide Number Placeholder 3"/>
          <p:cNvSpPr>
            <a:spLocks noGrp="1"/>
          </p:cNvSpPr>
          <p:nvPr>
            <p:ph type="sldNum" sz="quarter" idx="5"/>
          </p:nvPr>
        </p:nvSpPr>
        <p:spPr/>
        <p:txBody>
          <a:bodyPr/>
          <a:lstStyle/>
          <a:p>
            <a:fld id="{3C20A7C7-CA8D-4C49-BCFB-55E6C5267475}" type="slidenum">
              <a:rPr lang="en-US" smtClean="0"/>
              <a:t>40</a:t>
            </a:fld>
            <a:endParaRPr lang="en-US"/>
          </a:p>
        </p:txBody>
      </p:sp>
    </p:spTree>
    <p:extLst>
      <p:ext uri="{BB962C8B-B14F-4D97-AF65-F5344CB8AC3E}">
        <p14:creationId xmlns:p14="http://schemas.microsoft.com/office/powerpoint/2010/main" val="4038417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outcomes for this webinar series. </a:t>
            </a:r>
          </a:p>
        </p:txBody>
      </p:sp>
      <p:sp>
        <p:nvSpPr>
          <p:cNvPr id="4" name="Slide Number Placeholder 3"/>
          <p:cNvSpPr>
            <a:spLocks noGrp="1"/>
          </p:cNvSpPr>
          <p:nvPr>
            <p:ph type="sldNum" sz="quarter" idx="5"/>
          </p:nvPr>
        </p:nvSpPr>
        <p:spPr/>
        <p:txBody>
          <a:bodyPr/>
          <a:lstStyle/>
          <a:p>
            <a:fld id="{3C20A7C7-CA8D-4C49-BCFB-55E6C5267475}" type="slidenum">
              <a:rPr lang="en-US" smtClean="0"/>
              <a:t>41</a:t>
            </a:fld>
            <a:endParaRPr lang="en-US"/>
          </a:p>
        </p:txBody>
      </p:sp>
    </p:spTree>
    <p:extLst>
      <p:ext uri="{BB962C8B-B14F-4D97-AF65-F5344CB8AC3E}">
        <p14:creationId xmlns:p14="http://schemas.microsoft.com/office/powerpoint/2010/main" val="114030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outcomes of this webinar are that participants will be able to explain how the grammar of graphics works in R, create three different plots in R, add titles and labels to a plot in R, and change the formatting of a plot in R.</a:t>
            </a:r>
          </a:p>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4</a:t>
            </a:fld>
            <a:endParaRPr lang="en-US"/>
          </a:p>
        </p:txBody>
      </p:sp>
    </p:spTree>
    <p:extLst>
      <p:ext uri="{BB962C8B-B14F-4D97-AF65-F5344CB8AC3E}">
        <p14:creationId xmlns:p14="http://schemas.microsoft.com/office/powerpoint/2010/main" val="2686607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from yesterday. We covered some principles of data visualization, including the pre-attentive attributes, gestalt principles, and Alberto Cairo’s five qualities of effective data visualization. We then briefly covered tidy data and some motivation for using R and ggplot2. We learned how to make a basic scatterplot in R and then we went over how to make a line graph and add labels to it in R. </a:t>
            </a:r>
          </a:p>
        </p:txBody>
      </p:sp>
      <p:sp>
        <p:nvSpPr>
          <p:cNvPr id="4" name="Slide Number Placeholder 3"/>
          <p:cNvSpPr>
            <a:spLocks noGrp="1"/>
          </p:cNvSpPr>
          <p:nvPr>
            <p:ph type="sldNum" sz="quarter" idx="5"/>
          </p:nvPr>
        </p:nvSpPr>
        <p:spPr/>
        <p:txBody>
          <a:bodyPr/>
          <a:lstStyle/>
          <a:p>
            <a:fld id="{3C20A7C7-CA8D-4C49-BCFB-55E6C5267475}" type="slidenum">
              <a:rPr lang="en-US" smtClean="0"/>
              <a:t>42</a:t>
            </a:fld>
            <a:endParaRPr lang="en-US"/>
          </a:p>
        </p:txBody>
      </p:sp>
    </p:spTree>
    <p:extLst>
      <p:ext uri="{BB962C8B-B14F-4D97-AF65-F5344CB8AC3E}">
        <p14:creationId xmlns:p14="http://schemas.microsoft.com/office/powerpoint/2010/main" val="3336625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reminder of how ggplot2 works and how plots are built in layers through ggplot2. Yesterday we looked at some aesthetic mappings and geometric objects and briefly touched on coordinates. Today we’re going to cover both aesthetic mappings and geometric objects in more detail as well as go into scales and facets. </a:t>
            </a:r>
          </a:p>
          <a:p>
            <a:endParaRPr lang="en-US" dirty="0"/>
          </a:p>
          <a:p>
            <a:r>
              <a:rPr lang="en-US" dirty="0">
                <a:effectLst/>
              </a:rPr>
              <a:t>Wickham, H. (2010). A layered grammar of graphics. </a:t>
            </a:r>
            <a:r>
              <a:rPr lang="en-US" i="1" dirty="0">
                <a:effectLst/>
              </a:rPr>
              <a:t>Journal of Computational and Graphical Statistics,</a:t>
            </a:r>
            <a:r>
              <a:rPr lang="en-US" dirty="0">
                <a:effectLst/>
              </a:rPr>
              <a:t> </a:t>
            </a:r>
            <a:r>
              <a:rPr lang="en-US" i="1" dirty="0">
                <a:effectLst/>
              </a:rPr>
              <a:t>19</a:t>
            </a:r>
            <a:r>
              <a:rPr lang="en-US" dirty="0">
                <a:effectLst/>
              </a:rPr>
              <a:t>(1), 3-28. Retrieved March 7, 2021, from http://vita.had.co.nz/papers/layered-grammar.pdf</a:t>
            </a:r>
          </a:p>
          <a:p>
            <a:pPr marL="0" indent="0">
              <a:buNone/>
            </a:pPr>
            <a:r>
              <a:rPr lang="en-US" sz="1200" dirty="0"/>
              <a:t>Healy, K. (2019). </a:t>
            </a:r>
            <a:r>
              <a:rPr lang="en-US" sz="1200" i="1" dirty="0"/>
              <a:t>Data visualization: A practical introduction</a:t>
            </a:r>
            <a:r>
              <a:rPr lang="en-US" sz="1200" dirty="0"/>
              <a:t>. Princeton, NJ: Princeton university press.</a:t>
            </a:r>
          </a:p>
        </p:txBody>
      </p:sp>
      <p:sp>
        <p:nvSpPr>
          <p:cNvPr id="4" name="Slide Number Placeholder 3"/>
          <p:cNvSpPr>
            <a:spLocks noGrp="1"/>
          </p:cNvSpPr>
          <p:nvPr>
            <p:ph type="sldNum" sz="quarter" idx="5"/>
          </p:nvPr>
        </p:nvSpPr>
        <p:spPr/>
        <p:txBody>
          <a:bodyPr/>
          <a:lstStyle/>
          <a:p>
            <a:fld id="{3C20A7C7-CA8D-4C49-BCFB-55E6C5267475}" type="slidenum">
              <a:rPr lang="en-US" smtClean="0"/>
              <a:t>43</a:t>
            </a:fld>
            <a:endParaRPr lang="en-US"/>
          </a:p>
        </p:txBody>
      </p:sp>
    </p:spTree>
    <p:extLst>
      <p:ext uri="{BB962C8B-B14F-4D97-AF65-F5344CB8AC3E}">
        <p14:creationId xmlns:p14="http://schemas.microsoft.com/office/powerpoint/2010/main" val="1340723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the list of institutions with their directory information, including the urban area description. We can make a bar graph that will show the number of institutions in each 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44</a:t>
            </a:fld>
            <a:endParaRPr lang="en-US"/>
          </a:p>
        </p:txBody>
      </p:sp>
    </p:spTree>
    <p:extLst>
      <p:ext uri="{BB962C8B-B14F-4D97-AF65-F5344CB8AC3E}">
        <p14:creationId xmlns:p14="http://schemas.microsoft.com/office/powerpoint/2010/main" val="3265922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bar graph, </a:t>
            </a:r>
            <a:r>
              <a:rPr lang="en-US" dirty="0" err="1"/>
              <a:t>geom_bar</a:t>
            </a:r>
            <a:r>
              <a:rPr lang="en-US" dirty="0"/>
              <a:t>() will compute summary information for us, so we just need to provide the x-axis category and </a:t>
            </a:r>
            <a:r>
              <a:rPr lang="en-US" dirty="0" err="1"/>
              <a:t>geom_bar</a:t>
            </a:r>
            <a:r>
              <a:rPr lang="en-US" dirty="0"/>
              <a:t>() will compute the count. We can provide other functions instead of the count, and we can make bar graphs using a provided y variable, as we’ll see shortly. </a:t>
            </a:r>
          </a:p>
        </p:txBody>
      </p:sp>
      <p:sp>
        <p:nvSpPr>
          <p:cNvPr id="4" name="Slide Number Placeholder 3"/>
          <p:cNvSpPr>
            <a:spLocks noGrp="1"/>
          </p:cNvSpPr>
          <p:nvPr>
            <p:ph type="sldNum" sz="quarter" idx="5"/>
          </p:nvPr>
        </p:nvSpPr>
        <p:spPr/>
        <p:txBody>
          <a:bodyPr/>
          <a:lstStyle/>
          <a:p>
            <a:fld id="{3C20A7C7-CA8D-4C49-BCFB-55E6C5267475}" type="slidenum">
              <a:rPr lang="en-US" smtClean="0"/>
              <a:t>45</a:t>
            </a:fld>
            <a:endParaRPr lang="en-US"/>
          </a:p>
        </p:txBody>
      </p:sp>
    </p:spTree>
    <p:extLst>
      <p:ext uri="{BB962C8B-B14F-4D97-AF65-F5344CB8AC3E}">
        <p14:creationId xmlns:p14="http://schemas.microsoft.com/office/powerpoint/2010/main" val="14889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reorder the bars from greatest to least frequency/count using a handy function </a:t>
            </a:r>
            <a:r>
              <a:rPr lang="en-US" dirty="0" err="1"/>
              <a:t>fct_infreq</a:t>
            </a:r>
            <a:r>
              <a:rPr lang="en-US" dirty="0"/>
              <a:t>(). This function is from the </a:t>
            </a:r>
            <a:r>
              <a:rPr lang="en-US" dirty="0" err="1"/>
              <a:t>forcats</a:t>
            </a:r>
            <a:r>
              <a:rPr lang="en-US" dirty="0"/>
              <a:t> package in </a:t>
            </a:r>
            <a:r>
              <a:rPr lang="en-US" dirty="0" err="1"/>
              <a:t>tidyverse</a:t>
            </a:r>
            <a:r>
              <a:rPr lang="en-US" dirty="0"/>
              <a:t>; </a:t>
            </a:r>
            <a:r>
              <a:rPr lang="en-US" dirty="0" err="1"/>
              <a:t>fct_infreq</a:t>
            </a:r>
            <a:r>
              <a:rPr lang="en-US" dirty="0"/>
              <a:t>() reorders the levels by their frequencies. There are a few ways that reordering the data on an axis or legend can be accomplished; this is just one way. But it usually occurs within the mapping argument. </a:t>
            </a:r>
          </a:p>
        </p:txBody>
      </p:sp>
      <p:sp>
        <p:nvSpPr>
          <p:cNvPr id="4" name="Slide Number Placeholder 3"/>
          <p:cNvSpPr>
            <a:spLocks noGrp="1"/>
          </p:cNvSpPr>
          <p:nvPr>
            <p:ph type="sldNum" sz="quarter" idx="5"/>
          </p:nvPr>
        </p:nvSpPr>
        <p:spPr/>
        <p:txBody>
          <a:bodyPr/>
          <a:lstStyle/>
          <a:p>
            <a:fld id="{3C20A7C7-CA8D-4C49-BCFB-55E6C5267475}" type="slidenum">
              <a:rPr lang="en-US" smtClean="0"/>
              <a:t>46</a:t>
            </a:fld>
            <a:endParaRPr lang="en-US"/>
          </a:p>
        </p:txBody>
      </p:sp>
    </p:spTree>
    <p:extLst>
      <p:ext uri="{BB962C8B-B14F-4D97-AF65-F5344CB8AC3E}">
        <p14:creationId xmlns:p14="http://schemas.microsoft.com/office/powerpoint/2010/main" val="417774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something other than counts in a bar graph? </a:t>
            </a:r>
          </a:p>
          <a:p>
            <a:endParaRPr lang="en-US" dirty="0"/>
          </a:p>
          <a:p>
            <a:r>
              <a:rPr lang="en-US" dirty="0"/>
              <a:t>This dataset is the enrollment by year for each institution, at the level of study, and by gender. We will be filtering to “All Students” and “Total” to make a plot of enrollment by locale/urban area.</a:t>
            </a:r>
          </a:p>
        </p:txBody>
      </p:sp>
      <p:sp>
        <p:nvSpPr>
          <p:cNvPr id="4" name="Slide Number Placeholder 3"/>
          <p:cNvSpPr>
            <a:spLocks noGrp="1"/>
          </p:cNvSpPr>
          <p:nvPr>
            <p:ph type="sldNum" sz="quarter" idx="5"/>
          </p:nvPr>
        </p:nvSpPr>
        <p:spPr/>
        <p:txBody>
          <a:bodyPr/>
          <a:lstStyle/>
          <a:p>
            <a:fld id="{3C20A7C7-CA8D-4C49-BCFB-55E6C5267475}" type="slidenum">
              <a:rPr lang="en-US" smtClean="0"/>
              <a:t>47</a:t>
            </a:fld>
            <a:endParaRPr lang="en-US"/>
          </a:p>
        </p:txBody>
      </p:sp>
    </p:spTree>
    <p:extLst>
      <p:ext uri="{BB962C8B-B14F-4D97-AF65-F5344CB8AC3E}">
        <p14:creationId xmlns:p14="http://schemas.microsoft.com/office/powerpoint/2010/main" val="1368764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a:t>
            </a:r>
            <a:r>
              <a:rPr lang="en-US" dirty="0" err="1"/>
              <a:t>geom</a:t>
            </a:r>
            <a:r>
              <a:rPr lang="en-US" dirty="0"/>
              <a:t> function – </a:t>
            </a:r>
            <a:r>
              <a:rPr lang="en-US" dirty="0" err="1"/>
              <a:t>geom_col</a:t>
            </a:r>
            <a:r>
              <a:rPr lang="en-US" dirty="0"/>
              <a:t>() this function plots the total of the numeric variable provided in the x or y mapping. In this case, we’ve got y = </a:t>
            </a:r>
            <a:r>
              <a:rPr lang="en-US" dirty="0" err="1"/>
              <a:t>n_enrl</a:t>
            </a:r>
            <a:r>
              <a:rPr lang="en-US" dirty="0"/>
              <a:t> so it’s plotting the total enrollment for each locale/urban area. Let’s see this in more detail.</a:t>
            </a:r>
          </a:p>
        </p:txBody>
      </p:sp>
      <p:sp>
        <p:nvSpPr>
          <p:cNvPr id="4" name="Slide Number Placeholder 3"/>
          <p:cNvSpPr>
            <a:spLocks noGrp="1"/>
          </p:cNvSpPr>
          <p:nvPr>
            <p:ph type="sldNum" sz="quarter" idx="5"/>
          </p:nvPr>
        </p:nvSpPr>
        <p:spPr/>
        <p:txBody>
          <a:bodyPr/>
          <a:lstStyle/>
          <a:p>
            <a:fld id="{3C20A7C7-CA8D-4C49-BCFB-55E6C5267475}" type="slidenum">
              <a:rPr lang="en-US" smtClean="0"/>
              <a:t>48</a:t>
            </a:fld>
            <a:endParaRPr lang="en-US"/>
          </a:p>
        </p:txBody>
      </p:sp>
    </p:spTree>
    <p:extLst>
      <p:ext uri="{BB962C8B-B14F-4D97-AF65-F5344CB8AC3E}">
        <p14:creationId xmlns:p14="http://schemas.microsoft.com/office/powerpoint/2010/main" val="1259700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adding a fill argument to the </a:t>
            </a:r>
            <a:r>
              <a:rPr lang="en-US" dirty="0" err="1"/>
              <a:t>aes</a:t>
            </a:r>
            <a:r>
              <a:rPr lang="en-US" dirty="0"/>
              <a:t>() function in the mapping argument, we’ve added color to the bars. One color for each institution. Now we can see how the </a:t>
            </a:r>
            <a:r>
              <a:rPr lang="en-US" dirty="0" err="1"/>
              <a:t>geom_col</a:t>
            </a:r>
            <a:r>
              <a:rPr lang="en-US" dirty="0"/>
              <a:t>() function is putting each institution’s enrollment on top of each other to create this chart. Later on we’ll see how we could make side by side bars instead of stacked bars. </a:t>
            </a:r>
          </a:p>
        </p:txBody>
      </p:sp>
      <p:sp>
        <p:nvSpPr>
          <p:cNvPr id="4" name="Slide Number Placeholder 3"/>
          <p:cNvSpPr>
            <a:spLocks noGrp="1"/>
          </p:cNvSpPr>
          <p:nvPr>
            <p:ph type="sldNum" sz="quarter" idx="5"/>
          </p:nvPr>
        </p:nvSpPr>
        <p:spPr/>
        <p:txBody>
          <a:bodyPr/>
          <a:lstStyle/>
          <a:p>
            <a:fld id="{3C20A7C7-CA8D-4C49-BCFB-55E6C5267475}" type="slidenum">
              <a:rPr lang="en-US" smtClean="0"/>
              <a:t>49</a:t>
            </a:fld>
            <a:endParaRPr lang="en-US"/>
          </a:p>
        </p:txBody>
      </p:sp>
    </p:spTree>
    <p:extLst>
      <p:ext uri="{BB962C8B-B14F-4D97-AF65-F5344CB8AC3E}">
        <p14:creationId xmlns:p14="http://schemas.microsoft.com/office/powerpoint/2010/main" val="461232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to plot the median enrollment by area instead of the total? </a:t>
            </a:r>
          </a:p>
          <a:p>
            <a:endParaRPr lang="en-US" dirty="0"/>
          </a:p>
          <a:p>
            <a:r>
              <a:rPr lang="en-US" dirty="0"/>
              <a:t>We can make an aggregated dataset and then plot it.</a:t>
            </a:r>
          </a:p>
        </p:txBody>
      </p:sp>
      <p:sp>
        <p:nvSpPr>
          <p:cNvPr id="4" name="Slide Number Placeholder 3"/>
          <p:cNvSpPr>
            <a:spLocks noGrp="1"/>
          </p:cNvSpPr>
          <p:nvPr>
            <p:ph type="sldNum" sz="quarter" idx="5"/>
          </p:nvPr>
        </p:nvSpPr>
        <p:spPr/>
        <p:txBody>
          <a:bodyPr/>
          <a:lstStyle/>
          <a:p>
            <a:fld id="{3C20A7C7-CA8D-4C49-BCFB-55E6C5267475}" type="slidenum">
              <a:rPr lang="en-US" smtClean="0"/>
              <a:t>50</a:t>
            </a:fld>
            <a:endParaRPr lang="en-US"/>
          </a:p>
        </p:txBody>
      </p:sp>
    </p:spTree>
    <p:extLst>
      <p:ext uri="{BB962C8B-B14F-4D97-AF65-F5344CB8AC3E}">
        <p14:creationId xmlns:p14="http://schemas.microsoft.com/office/powerpoint/2010/main" val="4184647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aggregated data set, we can set the mapping to plot </a:t>
            </a:r>
            <a:r>
              <a:rPr lang="en-US" dirty="0" err="1"/>
              <a:t>med_enrl</a:t>
            </a:r>
            <a:r>
              <a:rPr lang="en-US" dirty="0"/>
              <a:t> on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51</a:t>
            </a:fld>
            <a:endParaRPr lang="en-US"/>
          </a:p>
        </p:txBody>
      </p:sp>
    </p:spTree>
    <p:extLst>
      <p:ext uri="{BB962C8B-B14F-4D97-AF65-F5344CB8AC3E}">
        <p14:creationId xmlns:p14="http://schemas.microsoft.com/office/powerpoint/2010/main" val="329073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many excellent resources on data visualization, including some webinars by AIR. However, I wanted to begin by covering some basic principles of data visualization. First of all, why do we visualize data? Some reasons may be to gain understanding of data, to show patterns, to engage or convince the viewer of something, or to tell a story. But, we need to be careful with patterns because we can easily jump to conclusions and see causality when it is not there. And we need to be careful with storytelling too because we must ensure that we are accurately and truthfully representing the data (plus we have a tendency to attach stories to patterns that we see that may not be accurate). So, to ensure that we are representing data truthfully and accurately, it’s important to explore the data first and then craft the message rather than the other way around.</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5</a:t>
            </a:fld>
            <a:endParaRPr lang="en-US"/>
          </a:p>
        </p:txBody>
      </p:sp>
    </p:spTree>
    <p:extLst>
      <p:ext uri="{BB962C8B-B14F-4D97-AF65-F5344CB8AC3E}">
        <p14:creationId xmlns:p14="http://schemas.microsoft.com/office/powerpoint/2010/main" val="2349928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reorder the x-axis values by the </a:t>
            </a:r>
            <a:r>
              <a:rPr lang="en-US" dirty="0" err="1"/>
              <a:t>med_enrl</a:t>
            </a:r>
            <a:r>
              <a:rPr lang="en-US" dirty="0"/>
              <a:t>. This is another method of sorting data within </a:t>
            </a:r>
            <a:r>
              <a:rPr lang="en-US" dirty="0" err="1"/>
              <a:t>ggplot</a:t>
            </a:r>
            <a:r>
              <a:rPr lang="en-US" dirty="0"/>
              <a:t>. In this case, we’re using the reorder() function. The first argument is the variable to reorder and the second argument is the variable to reorder the first variable by. We use a minus sign in front of </a:t>
            </a:r>
            <a:r>
              <a:rPr lang="en-US" dirty="0" err="1"/>
              <a:t>med_enrl</a:t>
            </a:r>
            <a:r>
              <a:rPr lang="en-US" dirty="0"/>
              <a:t> to sort in descending order.</a:t>
            </a:r>
          </a:p>
        </p:txBody>
      </p:sp>
      <p:sp>
        <p:nvSpPr>
          <p:cNvPr id="4" name="Slide Number Placeholder 3"/>
          <p:cNvSpPr>
            <a:spLocks noGrp="1"/>
          </p:cNvSpPr>
          <p:nvPr>
            <p:ph type="sldNum" sz="quarter" idx="5"/>
          </p:nvPr>
        </p:nvSpPr>
        <p:spPr/>
        <p:txBody>
          <a:bodyPr/>
          <a:lstStyle/>
          <a:p>
            <a:fld id="{3C20A7C7-CA8D-4C49-BCFB-55E6C5267475}" type="slidenum">
              <a:rPr lang="en-US" smtClean="0"/>
              <a:t>52</a:t>
            </a:fld>
            <a:endParaRPr lang="en-US"/>
          </a:p>
        </p:txBody>
      </p:sp>
    </p:spTree>
    <p:extLst>
      <p:ext uri="{BB962C8B-B14F-4D97-AF65-F5344CB8AC3E}">
        <p14:creationId xmlns:p14="http://schemas.microsoft.com/office/powerpoint/2010/main" val="1161709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this data, what if we wanted to plot the enrollment by institution and locale/urban area? How could we make a plot with all of the institutions subset by urban area? </a:t>
            </a:r>
          </a:p>
          <a:p>
            <a:r>
              <a:rPr lang="en-US" dirty="0"/>
              <a:t>Faceting is how small multiples can be made in R/</a:t>
            </a:r>
            <a:r>
              <a:rPr lang="en-US" dirty="0" err="1"/>
              <a:t>ggplot</a:t>
            </a:r>
            <a:r>
              <a:rPr lang="en-US" dirty="0"/>
              <a:t>.</a:t>
            </a:r>
          </a:p>
        </p:txBody>
      </p:sp>
      <p:sp>
        <p:nvSpPr>
          <p:cNvPr id="4" name="Slide Number Placeholder 3"/>
          <p:cNvSpPr>
            <a:spLocks noGrp="1"/>
          </p:cNvSpPr>
          <p:nvPr>
            <p:ph type="sldNum" sz="quarter" idx="5"/>
          </p:nvPr>
        </p:nvSpPr>
        <p:spPr/>
        <p:txBody>
          <a:bodyPr/>
          <a:lstStyle/>
          <a:p>
            <a:fld id="{3C20A7C7-CA8D-4C49-BCFB-55E6C5267475}" type="slidenum">
              <a:rPr lang="en-US" smtClean="0"/>
              <a:t>53</a:t>
            </a:fld>
            <a:endParaRPr lang="en-US"/>
          </a:p>
        </p:txBody>
      </p:sp>
    </p:spTree>
    <p:extLst>
      <p:ext uri="{BB962C8B-B14F-4D97-AF65-F5344CB8AC3E}">
        <p14:creationId xmlns:p14="http://schemas.microsoft.com/office/powerpoint/2010/main" val="3340737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a:t>
            </a:r>
            <a:r>
              <a:rPr lang="en-US" dirty="0" err="1"/>
              <a:t>ggplot</a:t>
            </a:r>
            <a:r>
              <a:rPr lang="en-US" dirty="0"/>
              <a:t>() function. Setting our data to our enrollment data set and filtering to All Students and Total gender and 2019. Then we add the mapping of enrollment to the x-axis and institution name, ordered by enrollment to the y-axis. </a:t>
            </a:r>
          </a:p>
        </p:txBody>
      </p:sp>
      <p:sp>
        <p:nvSpPr>
          <p:cNvPr id="4" name="Slide Number Placeholder 3"/>
          <p:cNvSpPr>
            <a:spLocks noGrp="1"/>
          </p:cNvSpPr>
          <p:nvPr>
            <p:ph type="sldNum" sz="quarter" idx="5"/>
          </p:nvPr>
        </p:nvSpPr>
        <p:spPr/>
        <p:txBody>
          <a:bodyPr/>
          <a:lstStyle/>
          <a:p>
            <a:fld id="{3C20A7C7-CA8D-4C49-BCFB-55E6C5267475}" type="slidenum">
              <a:rPr lang="en-US" smtClean="0"/>
              <a:t>54</a:t>
            </a:fld>
            <a:endParaRPr lang="en-US"/>
          </a:p>
        </p:txBody>
      </p:sp>
    </p:spTree>
    <p:extLst>
      <p:ext uri="{BB962C8B-B14F-4D97-AF65-F5344CB8AC3E}">
        <p14:creationId xmlns:p14="http://schemas.microsoft.com/office/powerpoint/2010/main" val="2066892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on </a:t>
            </a:r>
            <a:r>
              <a:rPr lang="en-US" dirty="0" err="1"/>
              <a:t>geom_col</a:t>
            </a:r>
            <a:r>
              <a:rPr lang="en-US" dirty="0"/>
              <a:t>() to make the bars.</a:t>
            </a:r>
          </a:p>
        </p:txBody>
      </p:sp>
      <p:sp>
        <p:nvSpPr>
          <p:cNvPr id="4" name="Slide Number Placeholder 3"/>
          <p:cNvSpPr>
            <a:spLocks noGrp="1"/>
          </p:cNvSpPr>
          <p:nvPr>
            <p:ph type="sldNum" sz="quarter" idx="5"/>
          </p:nvPr>
        </p:nvSpPr>
        <p:spPr/>
        <p:txBody>
          <a:bodyPr/>
          <a:lstStyle/>
          <a:p>
            <a:fld id="{3C20A7C7-CA8D-4C49-BCFB-55E6C5267475}" type="slidenum">
              <a:rPr lang="en-US" smtClean="0"/>
              <a:t>55</a:t>
            </a:fld>
            <a:endParaRPr lang="en-US"/>
          </a:p>
        </p:txBody>
      </p:sp>
    </p:spTree>
    <p:extLst>
      <p:ext uri="{BB962C8B-B14F-4D97-AF65-F5344CB8AC3E}">
        <p14:creationId xmlns:p14="http://schemas.microsoft.com/office/powerpoint/2010/main" val="2706448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a:t>
            </a:r>
            <a:r>
              <a:rPr lang="en-US" dirty="0" err="1"/>
              <a:t>facet_wrap</a:t>
            </a:r>
            <a:r>
              <a:rPr lang="en-US" dirty="0"/>
              <a:t>() function to make small multiples for each locale/urban region. Essentially, we’re saying, make a new plot like this for every locale. But, we don’t really need every institution on each plot, because each institution is only in one locale. And maybe it would look better if all the small plots were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56</a:t>
            </a:fld>
            <a:endParaRPr lang="en-US"/>
          </a:p>
        </p:txBody>
      </p:sp>
    </p:spTree>
    <p:extLst>
      <p:ext uri="{BB962C8B-B14F-4D97-AF65-F5344CB8AC3E}">
        <p14:creationId xmlns:p14="http://schemas.microsoft.com/office/powerpoint/2010/main" val="280141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by setting the scales argument to “</a:t>
            </a:r>
            <a:r>
              <a:rPr lang="en-US" dirty="0" err="1"/>
              <a:t>free_y</a:t>
            </a:r>
            <a:r>
              <a:rPr lang="en-US" dirty="0"/>
              <a:t>” within the </a:t>
            </a:r>
            <a:r>
              <a:rPr lang="en-US" dirty="0" err="1"/>
              <a:t>facet_wrap</a:t>
            </a:r>
            <a:r>
              <a:rPr lang="en-US" dirty="0"/>
              <a:t>() function, which means that each plot gets it’s own y-axis. We also set </a:t>
            </a:r>
            <a:r>
              <a:rPr lang="en-US" dirty="0" err="1"/>
              <a:t>ncol</a:t>
            </a:r>
            <a:r>
              <a:rPr lang="en-US" dirty="0"/>
              <a:t> to 1 within </a:t>
            </a:r>
            <a:r>
              <a:rPr lang="en-US" dirty="0" err="1"/>
              <a:t>facet_wrap</a:t>
            </a:r>
            <a:r>
              <a:rPr lang="en-US" dirty="0"/>
              <a:t>(), which puts all the plots in one column. </a:t>
            </a:r>
          </a:p>
        </p:txBody>
      </p:sp>
      <p:sp>
        <p:nvSpPr>
          <p:cNvPr id="4" name="Slide Number Placeholder 3"/>
          <p:cNvSpPr>
            <a:spLocks noGrp="1"/>
          </p:cNvSpPr>
          <p:nvPr>
            <p:ph type="sldNum" sz="quarter" idx="5"/>
          </p:nvPr>
        </p:nvSpPr>
        <p:spPr/>
        <p:txBody>
          <a:bodyPr/>
          <a:lstStyle/>
          <a:p>
            <a:fld id="{3C20A7C7-CA8D-4C49-BCFB-55E6C5267475}" type="slidenum">
              <a:rPr lang="en-US" smtClean="0"/>
              <a:t>57</a:t>
            </a:fld>
            <a:endParaRPr lang="en-US"/>
          </a:p>
        </p:txBody>
      </p:sp>
    </p:spTree>
    <p:extLst>
      <p:ext uri="{BB962C8B-B14F-4D97-AF65-F5344CB8AC3E}">
        <p14:creationId xmlns:p14="http://schemas.microsoft.com/office/powerpoint/2010/main" val="3784107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looked at median enrollment by locale/urban area in a single year - 2019. Now we’re going to look at median enrollment by locale/urban area over time.</a:t>
            </a:r>
          </a:p>
        </p:txBody>
      </p:sp>
      <p:sp>
        <p:nvSpPr>
          <p:cNvPr id="4" name="Slide Number Placeholder 3"/>
          <p:cNvSpPr>
            <a:spLocks noGrp="1"/>
          </p:cNvSpPr>
          <p:nvPr>
            <p:ph type="sldNum" sz="quarter" idx="5"/>
          </p:nvPr>
        </p:nvSpPr>
        <p:spPr/>
        <p:txBody>
          <a:bodyPr/>
          <a:lstStyle/>
          <a:p>
            <a:fld id="{3C20A7C7-CA8D-4C49-BCFB-55E6C5267475}" type="slidenum">
              <a:rPr lang="en-US" smtClean="0"/>
              <a:t>58</a:t>
            </a:fld>
            <a:endParaRPr lang="en-US"/>
          </a:p>
        </p:txBody>
      </p:sp>
    </p:spTree>
    <p:extLst>
      <p:ext uri="{BB962C8B-B14F-4D97-AF65-F5344CB8AC3E}">
        <p14:creationId xmlns:p14="http://schemas.microsoft.com/office/powerpoint/2010/main" val="3766306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fill in the aesthetics function, we can add color to the bars (as we saw earlier). Now we will also add position = “dodge” to the </a:t>
            </a:r>
            <a:r>
              <a:rPr lang="en-US" dirty="0" err="1"/>
              <a:t>geom_col</a:t>
            </a:r>
            <a:r>
              <a:rPr lang="en-US" dirty="0"/>
              <a:t>() function to put the bars next to each other in each year. When we add a variable to the fill mapping, you’ll notice that </a:t>
            </a:r>
            <a:r>
              <a:rPr lang="en-US" dirty="0" err="1"/>
              <a:t>ggplot</a:t>
            </a:r>
            <a:r>
              <a:rPr lang="en-US" dirty="0"/>
              <a:t> automatically gives us a legend.</a:t>
            </a:r>
          </a:p>
        </p:txBody>
      </p:sp>
      <p:sp>
        <p:nvSpPr>
          <p:cNvPr id="4" name="Slide Number Placeholder 3"/>
          <p:cNvSpPr>
            <a:spLocks noGrp="1"/>
          </p:cNvSpPr>
          <p:nvPr>
            <p:ph type="sldNum" sz="quarter" idx="5"/>
          </p:nvPr>
        </p:nvSpPr>
        <p:spPr/>
        <p:txBody>
          <a:bodyPr/>
          <a:lstStyle/>
          <a:p>
            <a:fld id="{3C20A7C7-CA8D-4C49-BCFB-55E6C5267475}" type="slidenum">
              <a:rPr lang="en-US" smtClean="0"/>
              <a:t>59</a:t>
            </a:fld>
            <a:endParaRPr lang="en-US"/>
          </a:p>
        </p:txBody>
      </p:sp>
    </p:spTree>
    <p:extLst>
      <p:ext uri="{BB962C8B-B14F-4D97-AF65-F5344CB8AC3E}">
        <p14:creationId xmlns:p14="http://schemas.microsoft.com/office/powerpoint/2010/main" val="1836496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facet_wrap</a:t>
            </a:r>
            <a:r>
              <a:rPr lang="en-US" dirty="0"/>
              <a:t> to make small multiples by locale/urban area and remove the legend using guides(fill = FALSE). Note that we don’t really need position = “dodge” here anymore since each faceted plot will only have three columns, one for each year.</a:t>
            </a:r>
          </a:p>
        </p:txBody>
      </p:sp>
      <p:sp>
        <p:nvSpPr>
          <p:cNvPr id="4" name="Slide Number Placeholder 3"/>
          <p:cNvSpPr>
            <a:spLocks noGrp="1"/>
          </p:cNvSpPr>
          <p:nvPr>
            <p:ph type="sldNum" sz="quarter" idx="5"/>
          </p:nvPr>
        </p:nvSpPr>
        <p:spPr/>
        <p:txBody>
          <a:bodyPr/>
          <a:lstStyle/>
          <a:p>
            <a:fld id="{3C20A7C7-CA8D-4C49-BCFB-55E6C5267475}" type="slidenum">
              <a:rPr lang="en-US" smtClean="0"/>
              <a:t>60</a:t>
            </a:fld>
            <a:endParaRPr lang="en-US"/>
          </a:p>
        </p:txBody>
      </p:sp>
    </p:spTree>
    <p:extLst>
      <p:ext uri="{BB962C8B-B14F-4D97-AF65-F5344CB8AC3E}">
        <p14:creationId xmlns:p14="http://schemas.microsoft.com/office/powerpoint/2010/main" val="1280657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over time look best with lines rather than bars, so we can replace the </a:t>
            </a:r>
            <a:r>
              <a:rPr lang="en-US" dirty="0" err="1"/>
              <a:t>geom_col</a:t>
            </a:r>
            <a:r>
              <a:rPr lang="en-US" dirty="0"/>
              <a:t>() with </a:t>
            </a:r>
            <a:r>
              <a:rPr lang="en-US" dirty="0" err="1"/>
              <a:t>geom_line</a:t>
            </a:r>
            <a:r>
              <a:rPr lang="en-US" dirty="0"/>
              <a:t>. But what happened to the color? We still have fill set.</a:t>
            </a:r>
          </a:p>
        </p:txBody>
      </p:sp>
      <p:sp>
        <p:nvSpPr>
          <p:cNvPr id="4" name="Slide Number Placeholder 3"/>
          <p:cNvSpPr>
            <a:spLocks noGrp="1"/>
          </p:cNvSpPr>
          <p:nvPr>
            <p:ph type="sldNum" sz="quarter" idx="5"/>
          </p:nvPr>
        </p:nvSpPr>
        <p:spPr/>
        <p:txBody>
          <a:bodyPr/>
          <a:lstStyle/>
          <a:p>
            <a:fld id="{3C20A7C7-CA8D-4C49-BCFB-55E6C5267475}" type="slidenum">
              <a:rPr lang="en-US" smtClean="0"/>
              <a:t>61</a:t>
            </a:fld>
            <a:endParaRPr lang="en-US"/>
          </a:p>
        </p:txBody>
      </p:sp>
    </p:spTree>
    <p:extLst>
      <p:ext uri="{BB962C8B-B14F-4D97-AF65-F5344CB8AC3E}">
        <p14:creationId xmlns:p14="http://schemas.microsoft.com/office/powerpoint/2010/main" val="45063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motivation for visualizing data. I have 13 datasets of (x, y) coordinate pairs. In this table, I have summarized the data with means, standard deviations, and correlations. From this table, it appears that all 13 datasets are quite similar.</a:t>
            </a:r>
          </a:p>
        </p:txBody>
      </p:sp>
      <p:sp>
        <p:nvSpPr>
          <p:cNvPr id="4" name="Slide Number Placeholder 3"/>
          <p:cNvSpPr>
            <a:spLocks noGrp="1"/>
          </p:cNvSpPr>
          <p:nvPr>
            <p:ph type="sldNum" sz="quarter" idx="5"/>
          </p:nvPr>
        </p:nvSpPr>
        <p:spPr/>
        <p:txBody>
          <a:bodyPr/>
          <a:lstStyle/>
          <a:p>
            <a:fld id="{3C20A7C7-CA8D-4C49-BCFB-55E6C5267475}" type="slidenum">
              <a:rPr lang="en-US" smtClean="0"/>
              <a:t>6</a:t>
            </a:fld>
            <a:endParaRPr lang="en-US"/>
          </a:p>
        </p:txBody>
      </p:sp>
    </p:spTree>
    <p:extLst>
      <p:ext uri="{BB962C8B-B14F-4D97-AF65-F5344CB8AC3E}">
        <p14:creationId xmlns:p14="http://schemas.microsoft.com/office/powerpoint/2010/main" val="3132525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lines and points, we use the aesthetic mapping color while for bars, histograms, and boxplots, we use the aesthetic mapping fill. </a:t>
            </a:r>
          </a:p>
        </p:txBody>
      </p:sp>
      <p:sp>
        <p:nvSpPr>
          <p:cNvPr id="4" name="Slide Number Placeholder 3"/>
          <p:cNvSpPr>
            <a:spLocks noGrp="1"/>
          </p:cNvSpPr>
          <p:nvPr>
            <p:ph type="sldNum" sz="quarter" idx="5"/>
          </p:nvPr>
        </p:nvSpPr>
        <p:spPr/>
        <p:txBody>
          <a:bodyPr/>
          <a:lstStyle/>
          <a:p>
            <a:fld id="{3C20A7C7-CA8D-4C49-BCFB-55E6C5267475}" type="slidenum">
              <a:rPr lang="en-US" smtClean="0"/>
              <a:t>62</a:t>
            </a:fld>
            <a:endParaRPr lang="en-US"/>
          </a:p>
        </p:txBody>
      </p:sp>
    </p:spTree>
    <p:extLst>
      <p:ext uri="{BB962C8B-B14F-4D97-AF65-F5344CB8AC3E}">
        <p14:creationId xmlns:p14="http://schemas.microsoft.com/office/powerpoint/2010/main" val="537574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gone over a few different plot types, how to add color, and faceting. But how do you edit the colors and theme of the plot to get something that looks really nice? We’ve seen some pretty strange and unhelpful axis labels? How do we fix that?</a:t>
            </a:r>
          </a:p>
          <a:p>
            <a:endParaRPr lang="en-US" dirty="0"/>
          </a:p>
          <a:p>
            <a:r>
              <a:rPr lang="en-US" dirty="0"/>
              <a:t>We’ll now discuss how to add labels and formatting. We’re going to use data on degree completions. This data provides the number of degrees awarded by year, institution, degree level, and gender.</a:t>
            </a:r>
          </a:p>
        </p:txBody>
      </p:sp>
      <p:sp>
        <p:nvSpPr>
          <p:cNvPr id="4" name="Slide Number Placeholder 3"/>
          <p:cNvSpPr>
            <a:spLocks noGrp="1"/>
          </p:cNvSpPr>
          <p:nvPr>
            <p:ph type="sldNum" sz="quarter" idx="5"/>
          </p:nvPr>
        </p:nvSpPr>
        <p:spPr/>
        <p:txBody>
          <a:bodyPr/>
          <a:lstStyle/>
          <a:p>
            <a:fld id="{3C20A7C7-CA8D-4C49-BCFB-55E6C5267475}" type="slidenum">
              <a:rPr lang="en-US" smtClean="0"/>
              <a:t>63</a:t>
            </a:fld>
            <a:endParaRPr lang="en-US"/>
          </a:p>
        </p:txBody>
      </p:sp>
    </p:spTree>
    <p:extLst>
      <p:ext uri="{BB962C8B-B14F-4D97-AF65-F5344CB8AC3E}">
        <p14:creationId xmlns:p14="http://schemas.microsoft.com/office/powerpoint/2010/main" val="1752463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plot. For the University of Arizona (filtered by </a:t>
            </a:r>
            <a:r>
              <a:rPr lang="en-US" dirty="0" err="1"/>
              <a:t>unitid</a:t>
            </a:r>
            <a:r>
              <a:rPr lang="en-US" dirty="0"/>
              <a:t>), this plot show the number of degrees awarded over the past three years by award level. </a:t>
            </a:r>
          </a:p>
          <a:p>
            <a:endParaRPr lang="en-US" dirty="0"/>
          </a:p>
          <a:p>
            <a:r>
              <a:rPr lang="en-US" dirty="0"/>
              <a:t>A few things to notice, the degree levels are not in a sensible order, the years have decimal points, the axis labels are not ideal (especially the y-axis), there’s no title, and it might be nice to have something other than the grey plot background and perhaps alternate colors for the degree levels. </a:t>
            </a:r>
          </a:p>
        </p:txBody>
      </p:sp>
      <p:sp>
        <p:nvSpPr>
          <p:cNvPr id="4" name="Slide Number Placeholder 3"/>
          <p:cNvSpPr>
            <a:spLocks noGrp="1"/>
          </p:cNvSpPr>
          <p:nvPr>
            <p:ph type="sldNum" sz="quarter" idx="5"/>
          </p:nvPr>
        </p:nvSpPr>
        <p:spPr/>
        <p:txBody>
          <a:bodyPr/>
          <a:lstStyle/>
          <a:p>
            <a:fld id="{3C20A7C7-CA8D-4C49-BCFB-55E6C5267475}" type="slidenum">
              <a:rPr lang="en-US" smtClean="0"/>
              <a:t>64</a:t>
            </a:fld>
            <a:endParaRPr lang="en-US"/>
          </a:p>
        </p:txBody>
      </p:sp>
    </p:spTree>
    <p:extLst>
      <p:ext uri="{BB962C8B-B14F-4D97-AF65-F5344CB8AC3E}">
        <p14:creationId xmlns:p14="http://schemas.microsoft.com/office/powerpoint/2010/main" val="2799934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reorder the degree levels. This is now the third way we’ve used to reorder values. In this instance, we are manually setting the factor levels for the award level variable to be the order we want. Notice the change to the legend title as well. </a:t>
            </a:r>
          </a:p>
        </p:txBody>
      </p:sp>
      <p:sp>
        <p:nvSpPr>
          <p:cNvPr id="4" name="Slide Number Placeholder 3"/>
          <p:cNvSpPr>
            <a:spLocks noGrp="1"/>
          </p:cNvSpPr>
          <p:nvPr>
            <p:ph type="sldNum" sz="quarter" idx="5"/>
          </p:nvPr>
        </p:nvSpPr>
        <p:spPr/>
        <p:txBody>
          <a:bodyPr/>
          <a:lstStyle/>
          <a:p>
            <a:fld id="{3C20A7C7-CA8D-4C49-BCFB-55E6C5267475}" type="slidenum">
              <a:rPr lang="en-US" smtClean="0"/>
              <a:t>65</a:t>
            </a:fld>
            <a:endParaRPr lang="en-US"/>
          </a:p>
        </p:txBody>
      </p:sp>
    </p:spTree>
    <p:extLst>
      <p:ext uri="{BB962C8B-B14F-4D97-AF65-F5344CB8AC3E}">
        <p14:creationId xmlns:p14="http://schemas.microsoft.com/office/powerpoint/2010/main" val="2967737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we’ll add a plot title and change the x-axis title. Then we’ll remove the y-axis and legend titles.</a:t>
            </a:r>
          </a:p>
        </p:txBody>
      </p:sp>
      <p:sp>
        <p:nvSpPr>
          <p:cNvPr id="4" name="Slide Number Placeholder 3"/>
          <p:cNvSpPr>
            <a:spLocks noGrp="1"/>
          </p:cNvSpPr>
          <p:nvPr>
            <p:ph type="sldNum" sz="quarter" idx="5"/>
          </p:nvPr>
        </p:nvSpPr>
        <p:spPr/>
        <p:txBody>
          <a:bodyPr/>
          <a:lstStyle/>
          <a:p>
            <a:fld id="{3C20A7C7-CA8D-4C49-BCFB-55E6C5267475}" type="slidenum">
              <a:rPr lang="en-US" smtClean="0"/>
              <a:t>66</a:t>
            </a:fld>
            <a:endParaRPr lang="en-US"/>
          </a:p>
        </p:txBody>
      </p:sp>
    </p:spTree>
    <p:extLst>
      <p:ext uri="{BB962C8B-B14F-4D97-AF65-F5344CB8AC3E}">
        <p14:creationId xmlns:p14="http://schemas.microsoft.com/office/powerpoint/2010/main" val="662613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the legend to the top of the plot</a:t>
            </a:r>
          </a:p>
        </p:txBody>
      </p:sp>
      <p:sp>
        <p:nvSpPr>
          <p:cNvPr id="4" name="Slide Number Placeholder 3"/>
          <p:cNvSpPr>
            <a:spLocks noGrp="1"/>
          </p:cNvSpPr>
          <p:nvPr>
            <p:ph type="sldNum" sz="quarter" idx="5"/>
          </p:nvPr>
        </p:nvSpPr>
        <p:spPr/>
        <p:txBody>
          <a:bodyPr/>
          <a:lstStyle/>
          <a:p>
            <a:fld id="{3C20A7C7-CA8D-4C49-BCFB-55E6C5267475}" type="slidenum">
              <a:rPr lang="en-US" smtClean="0"/>
              <a:t>67</a:t>
            </a:fld>
            <a:endParaRPr lang="en-US"/>
          </a:p>
        </p:txBody>
      </p:sp>
    </p:spTree>
    <p:extLst>
      <p:ext uri="{BB962C8B-B14F-4D97-AF65-F5344CB8AC3E}">
        <p14:creationId xmlns:p14="http://schemas.microsoft.com/office/powerpoint/2010/main" val="13100192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caption argument in the labs() function allows us to note where the data came from.</a:t>
            </a:r>
          </a:p>
        </p:txBody>
      </p:sp>
      <p:sp>
        <p:nvSpPr>
          <p:cNvPr id="4" name="Slide Number Placeholder 3"/>
          <p:cNvSpPr>
            <a:spLocks noGrp="1"/>
          </p:cNvSpPr>
          <p:nvPr>
            <p:ph type="sldNum" sz="quarter" idx="5"/>
          </p:nvPr>
        </p:nvSpPr>
        <p:spPr/>
        <p:txBody>
          <a:bodyPr/>
          <a:lstStyle/>
          <a:p>
            <a:fld id="{3C20A7C7-CA8D-4C49-BCFB-55E6C5267475}" type="slidenum">
              <a:rPr lang="en-US" smtClean="0"/>
              <a:t>68</a:t>
            </a:fld>
            <a:endParaRPr lang="en-US"/>
          </a:p>
        </p:txBody>
      </p:sp>
    </p:spTree>
    <p:extLst>
      <p:ext uri="{BB962C8B-B14F-4D97-AF65-F5344CB8AC3E}">
        <p14:creationId xmlns:p14="http://schemas.microsoft.com/office/powerpoint/2010/main" val="3459731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add a theme to change the background and appearance of the plot. There are several built in themes in ggplot2; there are also additional packages that have more themes like </a:t>
            </a:r>
            <a:r>
              <a:rPr lang="en-US" dirty="0" err="1"/>
              <a:t>ggthemes</a:t>
            </a:r>
            <a:r>
              <a:rPr lang="en-US" dirty="0"/>
              <a:t> and </a:t>
            </a:r>
            <a:r>
              <a:rPr lang="en-US" dirty="0" err="1"/>
              <a:t>hrbrthemes</a:t>
            </a:r>
            <a:r>
              <a:rPr lang="en-US" dirty="0"/>
              <a:t>. Here we’re using </a:t>
            </a:r>
            <a:r>
              <a:rPr lang="en-US" dirty="0" err="1"/>
              <a:t>theme_minimal</a:t>
            </a:r>
            <a:r>
              <a:rPr lang="en-US" dirty="0"/>
              <a:t>() from ggplot2. The background is now gone; the axis ticks now match the gridlines; the legends has a white background; and the gridline color is now grey.</a:t>
            </a:r>
          </a:p>
        </p:txBody>
      </p:sp>
      <p:sp>
        <p:nvSpPr>
          <p:cNvPr id="4" name="Slide Number Placeholder 3"/>
          <p:cNvSpPr>
            <a:spLocks noGrp="1"/>
          </p:cNvSpPr>
          <p:nvPr>
            <p:ph type="sldNum" sz="quarter" idx="5"/>
          </p:nvPr>
        </p:nvSpPr>
        <p:spPr/>
        <p:txBody>
          <a:bodyPr/>
          <a:lstStyle/>
          <a:p>
            <a:fld id="{3C20A7C7-CA8D-4C49-BCFB-55E6C5267475}" type="slidenum">
              <a:rPr lang="en-US" smtClean="0"/>
              <a:t>69</a:t>
            </a:fld>
            <a:endParaRPr lang="en-US"/>
          </a:p>
        </p:txBody>
      </p:sp>
    </p:spTree>
    <p:extLst>
      <p:ext uri="{BB962C8B-B14F-4D97-AF65-F5344CB8AC3E}">
        <p14:creationId xmlns:p14="http://schemas.microsoft.com/office/powerpoint/2010/main" val="1863854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add commas to the y-axis labels using the </a:t>
            </a:r>
            <a:r>
              <a:rPr lang="en-US" dirty="0" err="1"/>
              <a:t>scale_y_continuous</a:t>
            </a:r>
            <a:r>
              <a:rPr lang="en-US" dirty="0"/>
              <a:t>() function and the comma function from the scales package on the labels argument.</a:t>
            </a:r>
          </a:p>
        </p:txBody>
      </p:sp>
      <p:sp>
        <p:nvSpPr>
          <p:cNvPr id="4" name="Slide Number Placeholder 3"/>
          <p:cNvSpPr>
            <a:spLocks noGrp="1"/>
          </p:cNvSpPr>
          <p:nvPr>
            <p:ph type="sldNum" sz="quarter" idx="5"/>
          </p:nvPr>
        </p:nvSpPr>
        <p:spPr/>
        <p:txBody>
          <a:bodyPr/>
          <a:lstStyle/>
          <a:p>
            <a:fld id="{3C20A7C7-CA8D-4C49-BCFB-55E6C5267475}" type="slidenum">
              <a:rPr lang="en-US" smtClean="0"/>
              <a:t>70</a:t>
            </a:fld>
            <a:endParaRPr lang="en-US"/>
          </a:p>
        </p:txBody>
      </p:sp>
    </p:spTree>
    <p:extLst>
      <p:ext uri="{BB962C8B-B14F-4D97-AF65-F5344CB8AC3E}">
        <p14:creationId xmlns:p14="http://schemas.microsoft.com/office/powerpoint/2010/main" val="2632125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remove the decimals from the x-axis and remove the half-year (2017.5, etc.) labels using </a:t>
            </a:r>
            <a:r>
              <a:rPr lang="en-US" dirty="0" err="1"/>
              <a:t>scale_x_continuous</a:t>
            </a:r>
            <a:r>
              <a:rPr lang="en-US" dirty="0"/>
              <a:t>() and the breaks argument, which allows us to manually set the x-axis breaks or x-axis ticks. </a:t>
            </a:r>
          </a:p>
        </p:txBody>
      </p:sp>
      <p:sp>
        <p:nvSpPr>
          <p:cNvPr id="4" name="Slide Number Placeholder 3"/>
          <p:cNvSpPr>
            <a:spLocks noGrp="1"/>
          </p:cNvSpPr>
          <p:nvPr>
            <p:ph type="sldNum" sz="quarter" idx="5"/>
          </p:nvPr>
        </p:nvSpPr>
        <p:spPr/>
        <p:txBody>
          <a:bodyPr/>
          <a:lstStyle/>
          <a:p>
            <a:fld id="{3C20A7C7-CA8D-4C49-BCFB-55E6C5267475}" type="slidenum">
              <a:rPr lang="en-US" smtClean="0"/>
              <a:t>71</a:t>
            </a:fld>
            <a:endParaRPr lang="en-US"/>
          </a:p>
        </p:txBody>
      </p:sp>
    </p:spTree>
    <p:extLst>
      <p:ext uri="{BB962C8B-B14F-4D97-AF65-F5344CB8AC3E}">
        <p14:creationId xmlns:p14="http://schemas.microsoft.com/office/powerpoint/2010/main" val="3016305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visualize those 13 datasets, we can see that they are all widely different from one another. One even makes a dinosaur! These datasets were created by Alberto Cairo to provide motivation to visualize data.</a:t>
            </a:r>
          </a:p>
        </p:txBody>
      </p:sp>
      <p:sp>
        <p:nvSpPr>
          <p:cNvPr id="4" name="Slide Number Placeholder 3"/>
          <p:cNvSpPr>
            <a:spLocks noGrp="1"/>
          </p:cNvSpPr>
          <p:nvPr>
            <p:ph type="sldNum" sz="quarter" idx="5"/>
          </p:nvPr>
        </p:nvSpPr>
        <p:spPr/>
        <p:txBody>
          <a:bodyPr/>
          <a:lstStyle/>
          <a:p>
            <a:fld id="{3C20A7C7-CA8D-4C49-BCFB-55E6C5267475}" type="slidenum">
              <a:rPr lang="en-US" smtClean="0"/>
              <a:t>7</a:t>
            </a:fld>
            <a:endParaRPr lang="en-US"/>
          </a:p>
        </p:txBody>
      </p:sp>
    </p:spTree>
    <p:extLst>
      <p:ext uri="{BB962C8B-B14F-4D97-AF65-F5344CB8AC3E}">
        <p14:creationId xmlns:p14="http://schemas.microsoft.com/office/powerpoint/2010/main" val="1921302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manually set the labels for the x-axis in </a:t>
            </a:r>
            <a:r>
              <a:rPr lang="en-US" dirty="0" err="1"/>
              <a:t>scale_x_continuous</a:t>
            </a:r>
            <a:r>
              <a:rPr lang="en-US" dirty="0"/>
              <a:t>(). Here we set it to a vector of labels we created.</a:t>
            </a:r>
          </a:p>
        </p:txBody>
      </p:sp>
      <p:sp>
        <p:nvSpPr>
          <p:cNvPr id="4" name="Slide Number Placeholder 3"/>
          <p:cNvSpPr>
            <a:spLocks noGrp="1"/>
          </p:cNvSpPr>
          <p:nvPr>
            <p:ph type="sldNum" sz="quarter" idx="5"/>
          </p:nvPr>
        </p:nvSpPr>
        <p:spPr/>
        <p:txBody>
          <a:bodyPr/>
          <a:lstStyle/>
          <a:p>
            <a:fld id="{3C20A7C7-CA8D-4C49-BCFB-55E6C5267475}" type="slidenum">
              <a:rPr lang="en-US" smtClean="0"/>
              <a:t>72</a:t>
            </a:fld>
            <a:endParaRPr lang="en-US"/>
          </a:p>
        </p:txBody>
      </p:sp>
    </p:spTree>
    <p:extLst>
      <p:ext uri="{BB962C8B-B14F-4D97-AF65-F5344CB8AC3E}">
        <p14:creationId xmlns:p14="http://schemas.microsoft.com/office/powerpoint/2010/main" val="22292487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nice to have points for each year with lines connecting them. We can layer </a:t>
            </a:r>
            <a:r>
              <a:rPr lang="en-US" dirty="0" err="1"/>
              <a:t>geoms</a:t>
            </a:r>
            <a:r>
              <a:rPr lang="en-US" dirty="0"/>
              <a:t> to make this happen. Note the </a:t>
            </a:r>
            <a:r>
              <a:rPr lang="en-US" dirty="0" err="1"/>
              <a:t>show.legend</a:t>
            </a:r>
            <a:r>
              <a:rPr lang="en-US" dirty="0"/>
              <a:t> = FALSE in the </a:t>
            </a:r>
            <a:r>
              <a:rPr lang="en-US" dirty="0" err="1"/>
              <a:t>geom_line</a:t>
            </a:r>
            <a:r>
              <a:rPr lang="en-US" dirty="0"/>
              <a:t>() function. Without this, the legend would show a line and a point.</a:t>
            </a:r>
          </a:p>
        </p:txBody>
      </p:sp>
      <p:sp>
        <p:nvSpPr>
          <p:cNvPr id="4" name="Slide Number Placeholder 3"/>
          <p:cNvSpPr>
            <a:spLocks noGrp="1"/>
          </p:cNvSpPr>
          <p:nvPr>
            <p:ph type="sldNum" sz="quarter" idx="5"/>
          </p:nvPr>
        </p:nvSpPr>
        <p:spPr/>
        <p:txBody>
          <a:bodyPr/>
          <a:lstStyle/>
          <a:p>
            <a:fld id="{3C20A7C7-CA8D-4C49-BCFB-55E6C5267475}" type="slidenum">
              <a:rPr lang="en-US" smtClean="0"/>
              <a:t>73</a:t>
            </a:fld>
            <a:endParaRPr lang="en-US"/>
          </a:p>
        </p:txBody>
      </p:sp>
    </p:spTree>
    <p:extLst>
      <p:ext uri="{BB962C8B-B14F-4D97-AF65-F5344CB8AC3E}">
        <p14:creationId xmlns:p14="http://schemas.microsoft.com/office/powerpoint/2010/main" val="12834987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scale_color_brewer</a:t>
            </a:r>
            <a:r>
              <a:rPr lang="en-US" dirty="0"/>
              <a:t>() to select a color palette from </a:t>
            </a:r>
            <a:r>
              <a:rPr lang="en-US" dirty="0" err="1"/>
              <a:t>ColorBrewer</a:t>
            </a:r>
            <a:r>
              <a:rPr lang="en-US" dirty="0"/>
              <a:t>. </a:t>
            </a:r>
          </a:p>
        </p:txBody>
      </p:sp>
      <p:sp>
        <p:nvSpPr>
          <p:cNvPr id="4" name="Slide Number Placeholder 3"/>
          <p:cNvSpPr>
            <a:spLocks noGrp="1"/>
          </p:cNvSpPr>
          <p:nvPr>
            <p:ph type="sldNum" sz="quarter" idx="5"/>
          </p:nvPr>
        </p:nvSpPr>
        <p:spPr/>
        <p:txBody>
          <a:bodyPr/>
          <a:lstStyle/>
          <a:p>
            <a:fld id="{3C20A7C7-CA8D-4C49-BCFB-55E6C5267475}" type="slidenum">
              <a:rPr lang="en-US" smtClean="0"/>
              <a:t>74</a:t>
            </a:fld>
            <a:endParaRPr lang="en-US"/>
          </a:p>
        </p:txBody>
      </p:sp>
    </p:spTree>
    <p:extLst>
      <p:ext uri="{BB962C8B-B14F-4D97-AF65-F5344CB8AC3E}">
        <p14:creationId xmlns:p14="http://schemas.microsoft.com/office/powerpoint/2010/main" val="806992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functions are also available for the color (and fill). Here we use </a:t>
            </a:r>
            <a:r>
              <a:rPr lang="en-US" dirty="0" err="1"/>
              <a:t>scale_color_manual</a:t>
            </a:r>
            <a:r>
              <a:rPr lang="en-US" dirty="0"/>
              <a:t>() to set our own colors using hex codes for University of Arizona brand colors. Note how the values in the </a:t>
            </a:r>
            <a:r>
              <a:rPr lang="en-US" dirty="0" err="1"/>
              <a:t>scales_color_manual</a:t>
            </a:r>
            <a:r>
              <a:rPr lang="en-US" dirty="0"/>
              <a:t>() correspond to the levels of the variable mapped to color.</a:t>
            </a:r>
          </a:p>
        </p:txBody>
      </p:sp>
      <p:sp>
        <p:nvSpPr>
          <p:cNvPr id="4" name="Slide Number Placeholder 3"/>
          <p:cNvSpPr>
            <a:spLocks noGrp="1"/>
          </p:cNvSpPr>
          <p:nvPr>
            <p:ph type="sldNum" sz="quarter" idx="5"/>
          </p:nvPr>
        </p:nvSpPr>
        <p:spPr/>
        <p:txBody>
          <a:bodyPr/>
          <a:lstStyle/>
          <a:p>
            <a:fld id="{3C20A7C7-CA8D-4C49-BCFB-55E6C5267475}" type="slidenum">
              <a:rPr lang="en-US" smtClean="0"/>
              <a:t>75</a:t>
            </a:fld>
            <a:endParaRPr lang="en-US"/>
          </a:p>
        </p:txBody>
      </p:sp>
    </p:spTree>
    <p:extLst>
      <p:ext uri="{BB962C8B-B14F-4D97-AF65-F5344CB8AC3E}">
        <p14:creationId xmlns:p14="http://schemas.microsoft.com/office/powerpoint/2010/main" val="1072152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76</a:t>
            </a:fld>
            <a:endParaRPr lang="en-US"/>
          </a:p>
        </p:txBody>
      </p:sp>
    </p:spTree>
    <p:extLst>
      <p:ext uri="{BB962C8B-B14F-4D97-AF65-F5344CB8AC3E}">
        <p14:creationId xmlns:p14="http://schemas.microsoft.com/office/powerpoint/2010/main" val="26505406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assign the plot to an object (</a:t>
            </a:r>
            <a:r>
              <a:rPr lang="en-US" dirty="0" err="1"/>
              <a:t>line_plot</a:t>
            </a:r>
            <a:r>
              <a:rPr lang="en-US" dirty="0"/>
              <a:t>) and then use the </a:t>
            </a:r>
            <a:r>
              <a:rPr lang="en-US" dirty="0" err="1"/>
              <a:t>ggsave</a:t>
            </a:r>
            <a:r>
              <a:rPr lang="en-US" dirty="0"/>
              <a:t>() function. Here you can set the output type (</a:t>
            </a:r>
            <a:r>
              <a:rPr lang="en-US" dirty="0" err="1"/>
              <a:t>png</a:t>
            </a:r>
            <a:r>
              <a:rPr lang="en-US" dirty="0"/>
              <a:t>, </a:t>
            </a:r>
            <a:r>
              <a:rPr lang="en-US" dirty="0" err="1"/>
              <a:t>svg</a:t>
            </a:r>
            <a:r>
              <a:rPr lang="en-US" dirty="0"/>
              <a:t>, jpg, pdf) and you can set the width and height to get the formatting and output to look right.</a:t>
            </a:r>
          </a:p>
        </p:txBody>
      </p:sp>
      <p:sp>
        <p:nvSpPr>
          <p:cNvPr id="4" name="Slide Number Placeholder 3"/>
          <p:cNvSpPr>
            <a:spLocks noGrp="1"/>
          </p:cNvSpPr>
          <p:nvPr>
            <p:ph type="sldNum" sz="quarter" idx="5"/>
          </p:nvPr>
        </p:nvSpPr>
        <p:spPr/>
        <p:txBody>
          <a:bodyPr/>
          <a:lstStyle/>
          <a:p>
            <a:fld id="{3C20A7C7-CA8D-4C49-BCFB-55E6C5267475}" type="slidenum">
              <a:rPr lang="en-US" smtClean="0"/>
              <a:t>77</a:t>
            </a:fld>
            <a:endParaRPr lang="en-US"/>
          </a:p>
        </p:txBody>
      </p:sp>
    </p:spTree>
    <p:extLst>
      <p:ext uri="{BB962C8B-B14F-4D97-AF65-F5344CB8AC3E}">
        <p14:creationId xmlns:p14="http://schemas.microsoft.com/office/powerpoint/2010/main" val="31315449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code includes tidy data for completions, enrollments, and admissions for the 16 schools selected. It could also be adapted to include different institutions but be aware that I manually set some of the descriptive values, and they may not match a different list of institutions. That being said, the dictionaries are included in the zip file of documents for this webinar, so you could adapt the code as needed using the dictionaries. Play around with the provided code and see what happens if you change the arguments. Try to create similar plots with different datasets, for example, make a bar plot of the degrees awarded. How could you make a lollipop chart or a dot plot of degrees awarded rather than a bar plot? Ggplot2 can be used to make many, many different kinds of plots from histograms and box plots to maps and Sankey diagrams. </a:t>
            </a:r>
          </a:p>
        </p:txBody>
      </p:sp>
      <p:sp>
        <p:nvSpPr>
          <p:cNvPr id="4" name="Slide Number Placeholder 3"/>
          <p:cNvSpPr>
            <a:spLocks noGrp="1"/>
          </p:cNvSpPr>
          <p:nvPr>
            <p:ph type="sldNum" sz="quarter" idx="5"/>
          </p:nvPr>
        </p:nvSpPr>
        <p:spPr/>
        <p:txBody>
          <a:bodyPr/>
          <a:lstStyle/>
          <a:p>
            <a:fld id="{3C20A7C7-CA8D-4C49-BCFB-55E6C5267475}" type="slidenum">
              <a:rPr lang="en-US" smtClean="0"/>
              <a:t>78</a:t>
            </a:fld>
            <a:endParaRPr lang="en-US"/>
          </a:p>
        </p:txBody>
      </p:sp>
    </p:spTree>
    <p:extLst>
      <p:ext uri="{BB962C8B-B14F-4D97-AF65-F5344CB8AC3E}">
        <p14:creationId xmlns:p14="http://schemas.microsoft.com/office/powerpoint/2010/main" val="4098988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79</a:t>
            </a:fld>
            <a:endParaRPr lang="en-US"/>
          </a:p>
        </p:txBody>
      </p:sp>
    </p:spTree>
    <p:extLst>
      <p:ext uri="{BB962C8B-B14F-4D97-AF65-F5344CB8AC3E}">
        <p14:creationId xmlns:p14="http://schemas.microsoft.com/office/powerpoint/2010/main" val="83826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an effective data visualization?</a:t>
            </a:r>
          </a:p>
          <a:p>
            <a:r>
              <a:rPr lang="en-US" sz="1200" b="0" i="0" u="none" strike="noStrike" kern="1200" dirty="0">
                <a:solidFill>
                  <a:schemeClr val="tx1"/>
                </a:solidFill>
                <a:effectLst/>
                <a:latin typeface="+mn-lt"/>
                <a:ea typeface="+mn-ea"/>
                <a:cs typeface="+mn-cs"/>
              </a:rPr>
              <a:t>This is not a simple question with a straightforward answer, but broadly speaking, it is important to be honest and truthful and accurately represent the data while keeping in mind the audience, the goal to inform the audience, and the principles around how humans perceive visual elements. This quote comes from Cairo’s book </a:t>
            </a:r>
            <a:r>
              <a:rPr lang="en-US" sz="1200" b="0" i="1" u="none" strike="noStrike" kern="1200" dirty="0">
                <a:solidFill>
                  <a:schemeClr val="tx1"/>
                </a:solidFill>
                <a:effectLst/>
                <a:latin typeface="+mn-lt"/>
                <a:ea typeface="+mn-ea"/>
                <a:cs typeface="+mn-cs"/>
              </a:rPr>
              <a:t>The Truthful Art</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dirty="0">
                <a:solidFill>
                  <a:srgbClr val="808080"/>
                </a:solidFill>
                <a:effectLst/>
              </a:rPr>
              <a:t>Cairo, A. (2016). </a:t>
            </a:r>
            <a:r>
              <a:rPr lang="en-US" sz="1200" b="0" i="1" dirty="0">
                <a:solidFill>
                  <a:srgbClr val="808080"/>
                </a:solidFill>
                <a:effectLst/>
              </a:rPr>
              <a:t>The truthful art: Data, charts, and maps for communication.</a:t>
            </a:r>
            <a:r>
              <a:rPr lang="en-US" sz="1200" b="0" i="0" dirty="0">
                <a:solidFill>
                  <a:srgbClr val="808080"/>
                </a:solidFill>
                <a:effectLst/>
              </a:rPr>
              <a:t> New Riders</a:t>
            </a:r>
            <a:endParaRPr lang="en-US" dirty="0"/>
          </a:p>
        </p:txBody>
      </p:sp>
      <p:sp>
        <p:nvSpPr>
          <p:cNvPr id="4" name="Slide Number Placeholder 3"/>
          <p:cNvSpPr>
            <a:spLocks noGrp="1"/>
          </p:cNvSpPr>
          <p:nvPr>
            <p:ph type="sldNum" sz="quarter" idx="5"/>
          </p:nvPr>
        </p:nvSpPr>
        <p:spPr/>
        <p:txBody>
          <a:bodyPr/>
          <a:lstStyle/>
          <a:p>
            <a:fld id="{3C20A7C7-CA8D-4C49-BCFB-55E6C5267475}" type="slidenum">
              <a:rPr lang="en-US" smtClean="0"/>
              <a:t>8</a:t>
            </a:fld>
            <a:endParaRPr lang="en-US"/>
          </a:p>
        </p:txBody>
      </p:sp>
    </p:spTree>
    <p:extLst>
      <p:ext uri="{BB962C8B-B14F-4D97-AF65-F5344CB8AC3E}">
        <p14:creationId xmlns:p14="http://schemas.microsoft.com/office/powerpoint/2010/main" val="156950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best practice in data visualization is to keep in mind the </a:t>
            </a:r>
            <a:r>
              <a:rPr lang="en-US" dirty="0" err="1"/>
              <a:t>preattentive</a:t>
            </a:r>
            <a:r>
              <a:rPr lang="en-US" dirty="0"/>
              <a:t> attributes. These attributes are represented in the visual above, which is from Stephen </a:t>
            </a:r>
            <a:r>
              <a:rPr lang="en-US" dirty="0" err="1"/>
              <a:t>Few’s</a:t>
            </a:r>
            <a:r>
              <a:rPr lang="en-US" dirty="0"/>
              <a:t> paper on Visual Perception. </a:t>
            </a:r>
            <a:r>
              <a:rPr lang="en-US" dirty="0" err="1"/>
              <a:t>Preattentive</a:t>
            </a:r>
            <a:r>
              <a:rPr lang="en-US" dirty="0"/>
              <a:t> attributes are interpreted without conscious awareness. The </a:t>
            </a:r>
            <a:r>
              <a:rPr lang="en-US" dirty="0" err="1"/>
              <a:t>preattentive</a:t>
            </a:r>
            <a:r>
              <a:rPr lang="en-US" dirty="0"/>
              <a:t> attributes are ways to encode data that will easily allow the viewer to pick things out or compare them. </a:t>
            </a:r>
          </a:p>
          <a:p>
            <a:endParaRPr lang="en-US" dirty="0"/>
          </a:p>
          <a:p>
            <a:r>
              <a:rPr lang="en-US" dirty="0">
                <a:effectLst/>
              </a:rPr>
              <a:t>Few, S. (2004). Tapping the Power of Visual Perception. Retrieved March 7, 2021, from https://www.perceptualedge.com/articles/ie/visual_perception.pdf</a:t>
            </a:r>
          </a:p>
        </p:txBody>
      </p:sp>
      <p:sp>
        <p:nvSpPr>
          <p:cNvPr id="4" name="Slide Number Placeholder 3"/>
          <p:cNvSpPr>
            <a:spLocks noGrp="1"/>
          </p:cNvSpPr>
          <p:nvPr>
            <p:ph type="sldNum" sz="quarter" idx="5"/>
          </p:nvPr>
        </p:nvSpPr>
        <p:spPr/>
        <p:txBody>
          <a:bodyPr/>
          <a:lstStyle/>
          <a:p>
            <a:fld id="{3C20A7C7-CA8D-4C49-BCFB-55E6C5267475}" type="slidenum">
              <a:rPr lang="en-US" smtClean="0"/>
              <a:t>9</a:t>
            </a:fld>
            <a:endParaRPr lang="en-US"/>
          </a:p>
        </p:txBody>
      </p:sp>
    </p:spTree>
    <p:extLst>
      <p:ext uri="{BB962C8B-B14F-4D97-AF65-F5344CB8AC3E}">
        <p14:creationId xmlns:p14="http://schemas.microsoft.com/office/powerpoint/2010/main" val="1981089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rgbClr val="002145"/>
        </a:solidFill>
        <a:effectLst/>
      </p:bgPr>
    </p:bg>
    <p:spTree>
      <p:nvGrpSpPr>
        <p:cNvPr id="1" name=""/>
        <p:cNvGrpSpPr/>
        <p:nvPr/>
      </p:nvGrpSpPr>
      <p:grpSpPr>
        <a:xfrm>
          <a:off x="0" y="0"/>
          <a:ext cx="0" cy="0"/>
          <a:chOff x="0" y="0"/>
          <a:chExt cx="0" cy="0"/>
        </a:xfrm>
      </p:grpSpPr>
      <p:pic>
        <p:nvPicPr>
          <p:cNvPr id="10" name="Picture 9" descr="AIR">
            <a:extLst>
              <a:ext uri="{FF2B5EF4-FFF2-40B4-BE49-F238E27FC236}">
                <a16:creationId xmlns:a16="http://schemas.microsoft.com/office/drawing/2014/main" id="{CCE145F4-7517-E94E-97D3-33C9E1C53FE5}"/>
              </a:ext>
            </a:extLst>
          </p:cNvPr>
          <p:cNvPicPr>
            <a:picLocks noChangeAspect="1"/>
          </p:cNvPicPr>
          <p:nvPr userDrawn="1"/>
        </p:nvPicPr>
        <p:blipFill>
          <a:blip r:embed="rId2"/>
          <a:stretch>
            <a:fillRect/>
          </a:stretch>
        </p:blipFill>
        <p:spPr>
          <a:xfrm>
            <a:off x="1206821" y="608516"/>
            <a:ext cx="1131724" cy="480509"/>
          </a:xfrm>
          <a:prstGeom prst="rect">
            <a:avLst/>
          </a:prstGeom>
        </p:spPr>
      </p:pic>
      <p:sp>
        <p:nvSpPr>
          <p:cNvPr id="11" name="Title 1">
            <a:extLst>
              <a:ext uri="{FF2B5EF4-FFF2-40B4-BE49-F238E27FC236}">
                <a16:creationId xmlns:a16="http://schemas.microsoft.com/office/drawing/2014/main" id="{997F49E3-3ECC-B548-9ECA-B55485ED45F4}"/>
              </a:ext>
            </a:extLst>
          </p:cNvPr>
          <p:cNvSpPr>
            <a:spLocks noGrp="1"/>
          </p:cNvSpPr>
          <p:nvPr>
            <p:ph type="ctrTitle" hasCustomPrompt="1"/>
          </p:nvPr>
        </p:nvSpPr>
        <p:spPr>
          <a:xfrm>
            <a:off x="1058687" y="1241854"/>
            <a:ext cx="10062100" cy="2252589"/>
          </a:xfrm>
        </p:spPr>
        <p:txBody>
          <a:bodyPr anchor="b">
            <a:normAutofit/>
          </a:bodyPr>
          <a:lstStyle>
            <a:lvl1pPr algn="l">
              <a:defRPr sz="5000" b="1">
                <a:solidFill>
                  <a:srgbClr val="E5E135"/>
                </a:solidFill>
                <a:latin typeface="+mn-lt"/>
              </a:defRPr>
            </a:lvl1pPr>
          </a:lstStyle>
          <a:p>
            <a:r>
              <a:rPr lang="en-US"/>
              <a:t>Insert Title Here</a:t>
            </a:r>
          </a:p>
        </p:txBody>
      </p:sp>
      <p:sp>
        <p:nvSpPr>
          <p:cNvPr id="12" name="Subtitle 2">
            <a:extLst>
              <a:ext uri="{FF2B5EF4-FFF2-40B4-BE49-F238E27FC236}">
                <a16:creationId xmlns:a16="http://schemas.microsoft.com/office/drawing/2014/main" id="{CAB37339-8F69-CF44-B0DD-6158C6794F40}"/>
              </a:ext>
            </a:extLst>
          </p:cNvPr>
          <p:cNvSpPr>
            <a:spLocks noGrp="1"/>
          </p:cNvSpPr>
          <p:nvPr>
            <p:ph type="subTitle" idx="1" hasCustomPrompt="1"/>
          </p:nvPr>
        </p:nvSpPr>
        <p:spPr>
          <a:xfrm>
            <a:off x="1061012" y="3769541"/>
            <a:ext cx="6248010" cy="1672542"/>
          </a:xfrm>
        </p:spPr>
        <p:txBody>
          <a:bodyPr>
            <a:noAutofit/>
          </a:bodyPr>
          <a:lstStyle>
            <a:lvl1pPr marL="0" indent="0" algn="l">
              <a:lnSpc>
                <a:spcPts val="15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Tree>
    <p:extLst>
      <p:ext uri="{BB962C8B-B14F-4D97-AF65-F5344CB8AC3E}">
        <p14:creationId xmlns:p14="http://schemas.microsoft.com/office/powerpoint/2010/main" val="360273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0021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6952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rgbClr val="00708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5711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rgbClr val="00708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26043-5855-864B-B68D-1285AEDE5BA6}"/>
              </a:ext>
            </a:extLst>
          </p:cNvPr>
          <p:cNvSpPr>
            <a:spLocks noGrp="1"/>
          </p:cNvSpPr>
          <p:nvPr>
            <p:ph type="title" hasCustomPrompt="1"/>
          </p:nvPr>
        </p:nvSpPr>
        <p:spPr>
          <a:xfrm>
            <a:off x="1055619" y="2130914"/>
            <a:ext cx="7948896" cy="2853068"/>
          </a:xfrm>
        </p:spPr>
        <p:txBody>
          <a:bodyPr>
            <a:normAutofit/>
          </a:bodyPr>
          <a:lstStyle>
            <a:lvl1pPr>
              <a:defRPr sz="4800" b="0">
                <a:solidFill>
                  <a:schemeClr val="bg1"/>
                </a:solidFill>
              </a:defRPr>
            </a:lvl1pPr>
          </a:lstStyle>
          <a:p>
            <a:pPr lvl="0"/>
            <a:r>
              <a:rPr lang="en-US" dirty="0"/>
              <a:t>Section Divider</a:t>
            </a:r>
          </a:p>
        </p:txBody>
      </p:sp>
      <p:pic>
        <p:nvPicPr>
          <p:cNvPr id="11" name="Picture 10" descr="AIR">
            <a:extLst>
              <a:ext uri="{FF2B5EF4-FFF2-40B4-BE49-F238E27FC236}">
                <a16:creationId xmlns:a16="http://schemas.microsoft.com/office/drawing/2014/main" id="{458FBFE0-AB0C-3446-B412-C5A596332D97}"/>
              </a:ext>
            </a:extLst>
          </p:cNvPr>
          <p:cNvPicPr>
            <a:picLocks noChangeAspect="1"/>
          </p:cNvPicPr>
          <p:nvPr userDrawn="1"/>
        </p:nvPicPr>
        <p:blipFill>
          <a:blip r:embed="rId2"/>
          <a:stretch>
            <a:fillRect/>
          </a:stretch>
        </p:blipFill>
        <p:spPr>
          <a:xfrm>
            <a:off x="10808208" y="6108192"/>
            <a:ext cx="960120" cy="417910"/>
          </a:xfrm>
          <a:prstGeom prst="rect">
            <a:avLst/>
          </a:prstGeom>
        </p:spPr>
      </p:pic>
    </p:spTree>
    <p:extLst>
      <p:ext uri="{BB962C8B-B14F-4D97-AF65-F5344CB8AC3E}">
        <p14:creationId xmlns:p14="http://schemas.microsoft.com/office/powerpoint/2010/main" val="164720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E9328-B6C1-F74E-93DF-A2BCE3ADBBED}"/>
              </a:ext>
            </a:extLst>
          </p:cNvPr>
          <p:cNvSpPr>
            <a:spLocks noGrp="1"/>
          </p:cNvSpPr>
          <p:nvPr>
            <p:ph type="title"/>
          </p:nvPr>
        </p:nvSpPr>
        <p:spPr/>
        <p:txBody>
          <a:bodyPr/>
          <a:lstStyle>
            <a:lvl1pPr>
              <a:defRPr>
                <a:solidFill>
                  <a:srgbClr val="002145"/>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E0E8B90-FA89-8B42-8F26-E812FD9CC8F1}"/>
              </a:ext>
            </a:extLst>
          </p:cNvPr>
          <p:cNvSpPr>
            <a:spLocks noGrp="1"/>
          </p:cNvSpPr>
          <p:nvPr>
            <p:ph type="body" sz="quarter" idx="11" hasCustomPrompt="1"/>
          </p:nvPr>
        </p:nvSpPr>
        <p:spPr>
          <a:xfrm>
            <a:off x="819150" y="1550988"/>
            <a:ext cx="10518775" cy="4033837"/>
          </a:xfrm>
        </p:spPr>
        <p:txBody>
          <a:bodyPr>
            <a:normAutofit/>
          </a:bodyPr>
          <a:lstStyle>
            <a:lvl1pPr marL="0" indent="0">
              <a:buNone/>
              <a:defRPr sz="2400">
                <a:solidFill>
                  <a:srgbClr val="00214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Text Here</a:t>
            </a:r>
          </a:p>
        </p:txBody>
      </p:sp>
      <p:pic>
        <p:nvPicPr>
          <p:cNvPr id="8" name="Picture 7" descr="AIR">
            <a:extLst>
              <a:ext uri="{FF2B5EF4-FFF2-40B4-BE49-F238E27FC236}">
                <a16:creationId xmlns:a16="http://schemas.microsoft.com/office/drawing/2014/main" id="{BF9CBFA7-B46F-8949-817D-8C9DBDD7409C}"/>
              </a:ext>
            </a:extLst>
          </p:cNvPr>
          <p:cNvPicPr>
            <a:picLocks noChangeAspect="1"/>
          </p:cNvPicPr>
          <p:nvPr userDrawn="1"/>
        </p:nvPicPr>
        <p:blipFill>
          <a:blip r:embed="rId2"/>
          <a:stretch>
            <a:fillRect/>
          </a:stretch>
        </p:blipFill>
        <p:spPr>
          <a:xfrm>
            <a:off x="10808208" y="6108192"/>
            <a:ext cx="960120" cy="417910"/>
          </a:xfrm>
          <a:prstGeom prst="rect">
            <a:avLst/>
          </a:prstGeom>
        </p:spPr>
      </p:pic>
      <p:pic>
        <p:nvPicPr>
          <p:cNvPr id="5" name="Picture 4" descr="AIR">
            <a:extLst>
              <a:ext uri="{FF2B5EF4-FFF2-40B4-BE49-F238E27FC236}">
                <a16:creationId xmlns:a16="http://schemas.microsoft.com/office/drawing/2014/main" id="{5E2CE73A-0329-4F4A-B09C-2AFD0D4BAD5A}"/>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39646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0DD76E-8D07-AD47-AEB2-15C855816262}"/>
              </a:ext>
              <a:ext uri="{C183D7F6-B498-43B3-948B-1728B52AA6E4}">
                <adec:decorative xmlns:adec="http://schemas.microsoft.com/office/drawing/2017/decorative" val="1"/>
              </a:ext>
            </a:extLst>
          </p:cNvPr>
          <p:cNvSpPr/>
          <p:nvPr userDrawn="1"/>
        </p:nvSpPr>
        <p:spPr>
          <a:xfrm>
            <a:off x="6109479" y="0"/>
            <a:ext cx="609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F2FAE-30D3-AA4D-BC8F-4AF33B375954}"/>
              </a:ext>
            </a:extLst>
          </p:cNvPr>
          <p:cNvSpPr>
            <a:spLocks noGrp="1"/>
          </p:cNvSpPr>
          <p:nvPr>
            <p:ph type="title"/>
          </p:nvPr>
        </p:nvSpPr>
        <p:spPr>
          <a:xfrm>
            <a:off x="610546" y="411619"/>
            <a:ext cx="10743254" cy="1060719"/>
          </a:xfrm>
        </p:spPr>
        <p:txBody>
          <a:bodyPr/>
          <a:lstStyle/>
          <a:p>
            <a:r>
              <a:rPr lang="en-US" dirty="0"/>
              <a:t>Click to edit Master title style</a:t>
            </a:r>
          </a:p>
        </p:txBody>
      </p:sp>
      <p:sp>
        <p:nvSpPr>
          <p:cNvPr id="13" name="Section 1 Header">
            <a:extLst>
              <a:ext uri="{FF2B5EF4-FFF2-40B4-BE49-F238E27FC236}">
                <a16:creationId xmlns:a16="http://schemas.microsoft.com/office/drawing/2014/main" id="{7101C711-08C4-8B40-8040-043E3C34DFA0}"/>
              </a:ext>
            </a:extLst>
          </p:cNvPr>
          <p:cNvSpPr>
            <a:spLocks noGrp="1"/>
          </p:cNvSpPr>
          <p:nvPr>
            <p:ph type="body" sz="quarter" idx="23" hasCustomPrompt="1"/>
          </p:nvPr>
        </p:nvSpPr>
        <p:spPr>
          <a:xfrm>
            <a:off x="610546" y="1515143"/>
            <a:ext cx="4954885" cy="533400"/>
          </a:xfrm>
        </p:spPr>
        <p:txBody>
          <a:bodyPr anchor="ctr">
            <a:noAutofit/>
          </a:bodyPr>
          <a:lstStyle>
            <a:lvl1pPr marL="0" indent="0" algn="ctr">
              <a:buNone/>
              <a:defRPr sz="2500">
                <a:solidFill>
                  <a:schemeClr val="tx1"/>
                </a:solidFill>
              </a:defRPr>
            </a:lvl1pPr>
          </a:lstStyle>
          <a:p>
            <a:pPr lvl="0"/>
            <a:r>
              <a:rPr lang="en-US" dirty="0"/>
              <a:t>Basic Knowledge of Process</a:t>
            </a:r>
          </a:p>
        </p:txBody>
      </p:sp>
      <p:sp>
        <p:nvSpPr>
          <p:cNvPr id="26" name="Text Placeholder 2">
            <a:extLst>
              <a:ext uri="{FF2B5EF4-FFF2-40B4-BE49-F238E27FC236}">
                <a16:creationId xmlns:a16="http://schemas.microsoft.com/office/drawing/2014/main" id="{1745A66E-DC4E-5A43-A13D-3A3A4677FDDE}"/>
              </a:ext>
            </a:extLst>
          </p:cNvPr>
          <p:cNvSpPr>
            <a:spLocks noGrp="1"/>
          </p:cNvSpPr>
          <p:nvPr>
            <p:ph type="body" sz="quarter" idx="33" hasCustomPrompt="1"/>
          </p:nvPr>
        </p:nvSpPr>
        <p:spPr>
          <a:xfrm>
            <a:off x="615950"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1" name="Text Placeholder 12">
            <a:extLst>
              <a:ext uri="{FF2B5EF4-FFF2-40B4-BE49-F238E27FC236}">
                <a16:creationId xmlns:a16="http://schemas.microsoft.com/office/drawing/2014/main" id="{E89A3236-6F55-F74C-8F4C-2FA496AF4682}"/>
              </a:ext>
            </a:extLst>
          </p:cNvPr>
          <p:cNvSpPr>
            <a:spLocks noGrp="1"/>
          </p:cNvSpPr>
          <p:nvPr>
            <p:ph type="body" sz="quarter" idx="25" hasCustomPrompt="1"/>
          </p:nvPr>
        </p:nvSpPr>
        <p:spPr>
          <a:xfrm>
            <a:off x="1537359"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28" name="Text Placeholder 2">
            <a:extLst>
              <a:ext uri="{FF2B5EF4-FFF2-40B4-BE49-F238E27FC236}">
                <a16:creationId xmlns:a16="http://schemas.microsoft.com/office/drawing/2014/main" id="{F31DC342-D7D2-D44B-9F66-D5A40C1097F3}"/>
              </a:ext>
            </a:extLst>
          </p:cNvPr>
          <p:cNvSpPr>
            <a:spLocks noGrp="1"/>
          </p:cNvSpPr>
          <p:nvPr>
            <p:ph type="body" sz="quarter" idx="34" hasCustomPrompt="1"/>
          </p:nvPr>
        </p:nvSpPr>
        <p:spPr>
          <a:xfrm>
            <a:off x="610546"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2" name="Text Placeholder 12">
            <a:extLst>
              <a:ext uri="{FF2B5EF4-FFF2-40B4-BE49-F238E27FC236}">
                <a16:creationId xmlns:a16="http://schemas.microsoft.com/office/drawing/2014/main" id="{473AAA15-64C0-EF4C-AE95-344CBBF690D4}"/>
              </a:ext>
            </a:extLst>
          </p:cNvPr>
          <p:cNvSpPr>
            <a:spLocks noGrp="1"/>
          </p:cNvSpPr>
          <p:nvPr>
            <p:ph type="body" sz="quarter" idx="26" hasCustomPrompt="1"/>
          </p:nvPr>
        </p:nvSpPr>
        <p:spPr>
          <a:xfrm>
            <a:off x="1537359"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30" name="Text Placeholder 2">
            <a:extLst>
              <a:ext uri="{FF2B5EF4-FFF2-40B4-BE49-F238E27FC236}">
                <a16:creationId xmlns:a16="http://schemas.microsoft.com/office/drawing/2014/main" id="{E48AF855-1613-B04C-8BC9-4074C7739B64}"/>
              </a:ext>
            </a:extLst>
          </p:cNvPr>
          <p:cNvSpPr>
            <a:spLocks noGrp="1"/>
          </p:cNvSpPr>
          <p:nvPr>
            <p:ph type="body" sz="quarter" idx="35" hasCustomPrompt="1"/>
          </p:nvPr>
        </p:nvSpPr>
        <p:spPr>
          <a:xfrm>
            <a:off x="610546"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3" name="Text Placeholder 12">
            <a:extLst>
              <a:ext uri="{FF2B5EF4-FFF2-40B4-BE49-F238E27FC236}">
                <a16:creationId xmlns:a16="http://schemas.microsoft.com/office/drawing/2014/main" id="{8AC8DE67-A1F7-FA43-B4F7-1B503D6EC9B8}"/>
              </a:ext>
            </a:extLst>
          </p:cNvPr>
          <p:cNvSpPr>
            <a:spLocks noGrp="1"/>
          </p:cNvSpPr>
          <p:nvPr>
            <p:ph type="body" sz="quarter" idx="27" hasCustomPrompt="1"/>
          </p:nvPr>
        </p:nvSpPr>
        <p:spPr>
          <a:xfrm>
            <a:off x="1537359" y="4057649"/>
            <a:ext cx="4028072" cy="679382"/>
          </a:xfrm>
        </p:spPr>
        <p:txBody>
          <a:bodyPr anchor="t">
            <a:noAutofit/>
          </a:bodyPr>
          <a:lstStyle>
            <a:lvl1pPr marL="0" indent="0" algn="l">
              <a:buNone/>
              <a:defRPr sz="1500">
                <a:solidFill>
                  <a:schemeClr val="tx1"/>
                </a:solidFill>
              </a:defRPr>
            </a:lvl1pPr>
          </a:lstStyle>
          <a:p>
            <a:pPr lvl="0"/>
            <a:r>
              <a:rPr lang="en-US"/>
              <a:t>Ability to develop measurable learning outcomes</a:t>
            </a:r>
          </a:p>
        </p:txBody>
      </p:sp>
      <p:sp>
        <p:nvSpPr>
          <p:cNvPr id="41" name="Text Placeholder 2">
            <a:extLst>
              <a:ext uri="{FF2B5EF4-FFF2-40B4-BE49-F238E27FC236}">
                <a16:creationId xmlns:a16="http://schemas.microsoft.com/office/drawing/2014/main" id="{1166D6CB-67A7-B346-A6AA-7E85182E7371}"/>
              </a:ext>
            </a:extLst>
          </p:cNvPr>
          <p:cNvSpPr>
            <a:spLocks noGrp="1"/>
          </p:cNvSpPr>
          <p:nvPr>
            <p:ph type="body" sz="quarter" idx="36" hasCustomPrompt="1"/>
          </p:nvPr>
        </p:nvSpPr>
        <p:spPr>
          <a:xfrm>
            <a:off x="610546" y="4779115"/>
            <a:ext cx="850900" cy="847311"/>
          </a:xfrm>
        </p:spPr>
        <p:txBody>
          <a:bodyPr anchor="ctr">
            <a:noAutofit/>
          </a:bodyPr>
          <a:lstStyle>
            <a:lvl1pPr marL="0" indent="0" algn="ctr">
              <a:buNone/>
              <a:defRPr sz="4800">
                <a:solidFill>
                  <a:srgbClr val="F85C44"/>
                </a:solidFill>
                <a:latin typeface="+mj-lt"/>
              </a:defRPr>
            </a:lvl1pPr>
          </a:lstStyle>
          <a:p>
            <a:pPr lvl="0"/>
            <a:r>
              <a:rPr lang="en-US" dirty="0"/>
              <a:t>04</a:t>
            </a:r>
          </a:p>
        </p:txBody>
      </p:sp>
      <p:sp>
        <p:nvSpPr>
          <p:cNvPr id="34" name="Text Placeholder 12">
            <a:extLst>
              <a:ext uri="{FF2B5EF4-FFF2-40B4-BE49-F238E27FC236}">
                <a16:creationId xmlns:a16="http://schemas.microsoft.com/office/drawing/2014/main" id="{55CD69D9-3856-8548-A20B-DA279F663F08}"/>
              </a:ext>
            </a:extLst>
          </p:cNvPr>
          <p:cNvSpPr>
            <a:spLocks noGrp="1"/>
          </p:cNvSpPr>
          <p:nvPr>
            <p:ph type="body" sz="quarter" idx="28" hasCustomPrompt="1"/>
          </p:nvPr>
        </p:nvSpPr>
        <p:spPr>
          <a:xfrm>
            <a:off x="1537359"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sp>
        <p:nvSpPr>
          <p:cNvPr id="15" name="Section 2 Header">
            <a:extLst>
              <a:ext uri="{FF2B5EF4-FFF2-40B4-BE49-F238E27FC236}">
                <a16:creationId xmlns:a16="http://schemas.microsoft.com/office/drawing/2014/main" id="{4CF78AE8-38A7-1C4C-ABAC-F82626D0C20C}"/>
              </a:ext>
            </a:extLst>
          </p:cNvPr>
          <p:cNvSpPr>
            <a:spLocks noGrp="1"/>
          </p:cNvSpPr>
          <p:nvPr>
            <p:ph type="body" sz="quarter" idx="24" hasCustomPrompt="1"/>
          </p:nvPr>
        </p:nvSpPr>
        <p:spPr>
          <a:xfrm>
            <a:off x="6518287" y="1515143"/>
            <a:ext cx="4925736" cy="533400"/>
          </a:xfrm>
        </p:spPr>
        <p:txBody>
          <a:bodyPr anchor="ctr">
            <a:noAutofit/>
          </a:bodyPr>
          <a:lstStyle>
            <a:lvl1pPr marL="0" indent="0" algn="ctr">
              <a:buNone/>
              <a:defRPr sz="2500">
                <a:solidFill>
                  <a:schemeClr val="tx1"/>
                </a:solidFill>
              </a:defRPr>
            </a:lvl1pPr>
          </a:lstStyle>
          <a:p>
            <a:pPr lvl="0"/>
            <a:r>
              <a:rPr lang="en-US" dirty="0"/>
              <a:t>Interpersonal Skills</a:t>
            </a:r>
          </a:p>
        </p:txBody>
      </p:sp>
      <p:sp>
        <p:nvSpPr>
          <p:cNvPr id="46" name="Text Placeholder 2">
            <a:extLst>
              <a:ext uri="{FF2B5EF4-FFF2-40B4-BE49-F238E27FC236}">
                <a16:creationId xmlns:a16="http://schemas.microsoft.com/office/drawing/2014/main" id="{EC293214-F581-324F-8958-2A5FACC8D06A}"/>
              </a:ext>
            </a:extLst>
          </p:cNvPr>
          <p:cNvSpPr>
            <a:spLocks noGrp="1"/>
          </p:cNvSpPr>
          <p:nvPr>
            <p:ph type="body" sz="quarter" idx="37" hasCustomPrompt="1"/>
          </p:nvPr>
        </p:nvSpPr>
        <p:spPr>
          <a:xfrm>
            <a:off x="6523691" y="2096951"/>
            <a:ext cx="850900" cy="847311"/>
          </a:xfrm>
        </p:spPr>
        <p:txBody>
          <a:bodyPr anchor="ctr">
            <a:noAutofit/>
          </a:bodyPr>
          <a:lstStyle>
            <a:lvl1pPr marL="0" indent="0" algn="ctr">
              <a:buNone/>
              <a:defRPr sz="4800">
                <a:solidFill>
                  <a:srgbClr val="F85C44"/>
                </a:solidFill>
                <a:latin typeface="+mj-lt"/>
              </a:defRPr>
            </a:lvl1pPr>
          </a:lstStyle>
          <a:p>
            <a:pPr lvl="0"/>
            <a:r>
              <a:rPr lang="en-US" dirty="0"/>
              <a:t>01</a:t>
            </a:r>
          </a:p>
        </p:txBody>
      </p:sp>
      <p:sp>
        <p:nvSpPr>
          <p:cNvPr id="37" name="Text Placeholder 12">
            <a:extLst>
              <a:ext uri="{FF2B5EF4-FFF2-40B4-BE49-F238E27FC236}">
                <a16:creationId xmlns:a16="http://schemas.microsoft.com/office/drawing/2014/main" id="{ADB7F84C-34E9-814C-930E-2FDC1B38A4C4}"/>
              </a:ext>
            </a:extLst>
          </p:cNvPr>
          <p:cNvSpPr>
            <a:spLocks noGrp="1"/>
          </p:cNvSpPr>
          <p:nvPr>
            <p:ph type="body" sz="quarter" idx="29" hasCustomPrompt="1"/>
          </p:nvPr>
        </p:nvSpPr>
        <p:spPr>
          <a:xfrm>
            <a:off x="7415951" y="2364138"/>
            <a:ext cx="4028072" cy="679382"/>
          </a:xfrm>
        </p:spPr>
        <p:txBody>
          <a:bodyPr anchor="t">
            <a:noAutofit/>
          </a:bodyPr>
          <a:lstStyle>
            <a:lvl1pPr marL="0" indent="0" algn="l">
              <a:buNone/>
              <a:defRPr sz="1500">
                <a:solidFill>
                  <a:schemeClr val="tx1"/>
                </a:solidFill>
              </a:defRPr>
            </a:lvl1pPr>
          </a:lstStyle>
          <a:p>
            <a:pPr lvl="0"/>
            <a:r>
              <a:rPr lang="en-US"/>
              <a:t>Knowing the institutional mission</a:t>
            </a:r>
          </a:p>
        </p:txBody>
      </p:sp>
      <p:sp>
        <p:nvSpPr>
          <p:cNvPr id="47" name="Text Placeholder 2">
            <a:extLst>
              <a:ext uri="{FF2B5EF4-FFF2-40B4-BE49-F238E27FC236}">
                <a16:creationId xmlns:a16="http://schemas.microsoft.com/office/drawing/2014/main" id="{A99C731B-1ED0-F046-B1D1-9D1F4D043B13}"/>
              </a:ext>
            </a:extLst>
          </p:cNvPr>
          <p:cNvSpPr>
            <a:spLocks noGrp="1"/>
          </p:cNvSpPr>
          <p:nvPr>
            <p:ph type="body" sz="quarter" idx="38" hasCustomPrompt="1"/>
          </p:nvPr>
        </p:nvSpPr>
        <p:spPr>
          <a:xfrm>
            <a:off x="6518287" y="2984673"/>
            <a:ext cx="850900" cy="847311"/>
          </a:xfrm>
        </p:spPr>
        <p:txBody>
          <a:bodyPr anchor="ctr">
            <a:noAutofit/>
          </a:bodyPr>
          <a:lstStyle>
            <a:lvl1pPr marL="0" indent="0" algn="ctr">
              <a:buNone/>
              <a:defRPr sz="4800">
                <a:solidFill>
                  <a:srgbClr val="F85C44"/>
                </a:solidFill>
                <a:latin typeface="+mj-lt"/>
              </a:defRPr>
            </a:lvl1pPr>
          </a:lstStyle>
          <a:p>
            <a:pPr lvl="0"/>
            <a:r>
              <a:rPr lang="en-US" dirty="0"/>
              <a:t>02</a:t>
            </a:r>
          </a:p>
        </p:txBody>
      </p:sp>
      <p:sp>
        <p:nvSpPr>
          <p:cNvPr id="38" name="Text Placeholder 12">
            <a:extLst>
              <a:ext uri="{FF2B5EF4-FFF2-40B4-BE49-F238E27FC236}">
                <a16:creationId xmlns:a16="http://schemas.microsoft.com/office/drawing/2014/main" id="{00EA7DC9-80C0-424C-BFD4-EC1437C349D9}"/>
              </a:ext>
            </a:extLst>
          </p:cNvPr>
          <p:cNvSpPr>
            <a:spLocks noGrp="1"/>
          </p:cNvSpPr>
          <p:nvPr>
            <p:ph type="body" sz="quarter" idx="30" hasCustomPrompt="1"/>
          </p:nvPr>
        </p:nvSpPr>
        <p:spPr>
          <a:xfrm>
            <a:off x="7415951" y="3213665"/>
            <a:ext cx="4028072" cy="679382"/>
          </a:xfrm>
        </p:spPr>
        <p:txBody>
          <a:bodyPr anchor="t">
            <a:noAutofit/>
          </a:bodyPr>
          <a:lstStyle>
            <a:lvl1pPr marL="0" indent="0" algn="l">
              <a:buNone/>
              <a:defRPr sz="1500">
                <a:solidFill>
                  <a:schemeClr val="tx1"/>
                </a:solidFill>
              </a:defRPr>
            </a:lvl1pPr>
          </a:lstStyle>
          <a:p>
            <a:pPr lvl="0"/>
            <a:r>
              <a:rPr lang="en-US"/>
              <a:t>Ability to develop a clear purpose</a:t>
            </a:r>
          </a:p>
        </p:txBody>
      </p:sp>
      <p:sp>
        <p:nvSpPr>
          <p:cNvPr id="48" name="Text Placeholder 2">
            <a:extLst>
              <a:ext uri="{FF2B5EF4-FFF2-40B4-BE49-F238E27FC236}">
                <a16:creationId xmlns:a16="http://schemas.microsoft.com/office/drawing/2014/main" id="{EC321125-A5C4-6249-AA0D-793CD48F624B}"/>
              </a:ext>
            </a:extLst>
          </p:cNvPr>
          <p:cNvSpPr>
            <a:spLocks noGrp="1"/>
          </p:cNvSpPr>
          <p:nvPr>
            <p:ph type="body" sz="quarter" idx="39" hasCustomPrompt="1"/>
          </p:nvPr>
        </p:nvSpPr>
        <p:spPr>
          <a:xfrm>
            <a:off x="6518287" y="3881894"/>
            <a:ext cx="850900" cy="847311"/>
          </a:xfrm>
        </p:spPr>
        <p:txBody>
          <a:bodyPr anchor="ctr">
            <a:noAutofit/>
          </a:bodyPr>
          <a:lstStyle>
            <a:lvl1pPr marL="0" indent="0" algn="ctr">
              <a:buNone/>
              <a:defRPr sz="4800">
                <a:solidFill>
                  <a:srgbClr val="F85C44"/>
                </a:solidFill>
                <a:latin typeface="+mj-lt"/>
              </a:defRPr>
            </a:lvl1pPr>
          </a:lstStyle>
          <a:p>
            <a:pPr lvl="0"/>
            <a:r>
              <a:rPr lang="en-US" dirty="0"/>
              <a:t>03</a:t>
            </a:r>
          </a:p>
        </p:txBody>
      </p:sp>
      <p:sp>
        <p:nvSpPr>
          <p:cNvPr id="39" name="Text Placeholder 12">
            <a:extLst>
              <a:ext uri="{FF2B5EF4-FFF2-40B4-BE49-F238E27FC236}">
                <a16:creationId xmlns:a16="http://schemas.microsoft.com/office/drawing/2014/main" id="{5E84FE30-43AE-F04C-B0A3-A6AE9FA6CB37}"/>
              </a:ext>
            </a:extLst>
          </p:cNvPr>
          <p:cNvSpPr>
            <a:spLocks noGrp="1"/>
          </p:cNvSpPr>
          <p:nvPr>
            <p:ph type="body" sz="quarter" idx="31" hasCustomPrompt="1"/>
          </p:nvPr>
        </p:nvSpPr>
        <p:spPr>
          <a:xfrm>
            <a:off x="7415951" y="4057649"/>
            <a:ext cx="4028072" cy="679382"/>
          </a:xfrm>
        </p:spPr>
        <p:txBody>
          <a:bodyPr anchor="t">
            <a:noAutofit/>
          </a:bodyPr>
          <a:lstStyle>
            <a:lvl1pPr marL="0" indent="0" algn="l">
              <a:buNone/>
              <a:defRPr sz="1500">
                <a:solidFill>
                  <a:schemeClr val="tx1"/>
                </a:solidFill>
              </a:defRPr>
            </a:lvl1pPr>
          </a:lstStyle>
          <a:p>
            <a:pPr lvl="0"/>
            <a:r>
              <a:rPr lang="en-US" dirty="0"/>
              <a:t>Ability to develop measurable learning outcomes</a:t>
            </a:r>
          </a:p>
        </p:txBody>
      </p:sp>
      <p:sp>
        <p:nvSpPr>
          <p:cNvPr id="49" name="Text Placeholder 2">
            <a:extLst>
              <a:ext uri="{FF2B5EF4-FFF2-40B4-BE49-F238E27FC236}">
                <a16:creationId xmlns:a16="http://schemas.microsoft.com/office/drawing/2014/main" id="{D55D2065-736E-F941-B551-98A596414EAC}"/>
              </a:ext>
            </a:extLst>
          </p:cNvPr>
          <p:cNvSpPr>
            <a:spLocks noGrp="1"/>
          </p:cNvSpPr>
          <p:nvPr>
            <p:ph type="body" sz="quarter" idx="40" hasCustomPrompt="1"/>
          </p:nvPr>
        </p:nvSpPr>
        <p:spPr>
          <a:xfrm>
            <a:off x="6518287" y="4779115"/>
            <a:ext cx="850900" cy="847311"/>
          </a:xfrm>
        </p:spPr>
        <p:txBody>
          <a:bodyPr anchor="ctr">
            <a:noAutofit/>
          </a:bodyPr>
          <a:lstStyle>
            <a:lvl1pPr marL="0" indent="0" algn="ctr">
              <a:buNone/>
              <a:defRPr sz="4800">
                <a:solidFill>
                  <a:srgbClr val="F85C44"/>
                </a:solidFill>
                <a:latin typeface="+mj-lt"/>
              </a:defRPr>
            </a:lvl1pPr>
          </a:lstStyle>
          <a:p>
            <a:pPr lvl="0"/>
            <a:r>
              <a:rPr lang="en-US"/>
              <a:t>04</a:t>
            </a:r>
          </a:p>
        </p:txBody>
      </p:sp>
      <p:sp>
        <p:nvSpPr>
          <p:cNvPr id="40" name="Text Placeholder 12">
            <a:extLst>
              <a:ext uri="{FF2B5EF4-FFF2-40B4-BE49-F238E27FC236}">
                <a16:creationId xmlns:a16="http://schemas.microsoft.com/office/drawing/2014/main" id="{951D9BA6-C3C9-3D45-A0E5-F4651AD2E136}"/>
              </a:ext>
            </a:extLst>
          </p:cNvPr>
          <p:cNvSpPr>
            <a:spLocks noGrp="1"/>
          </p:cNvSpPr>
          <p:nvPr>
            <p:ph type="body" sz="quarter" idx="32" hasCustomPrompt="1"/>
          </p:nvPr>
        </p:nvSpPr>
        <p:spPr>
          <a:xfrm>
            <a:off x="7415951" y="4897133"/>
            <a:ext cx="4028072" cy="679382"/>
          </a:xfrm>
        </p:spPr>
        <p:txBody>
          <a:bodyPr anchor="t">
            <a:noAutofit/>
          </a:bodyPr>
          <a:lstStyle>
            <a:lvl1pPr marL="0" indent="0" algn="l">
              <a:buNone/>
              <a:defRPr sz="1500">
                <a:solidFill>
                  <a:schemeClr val="tx1"/>
                </a:solidFill>
              </a:defRPr>
            </a:lvl1pPr>
          </a:lstStyle>
          <a:p>
            <a:pPr lvl="0"/>
            <a:r>
              <a:rPr lang="en-US"/>
              <a:t>Ability to articulate a feasible and consistent plan and skills to carry out the plan</a:t>
            </a:r>
          </a:p>
        </p:txBody>
      </p:sp>
      <p:pic>
        <p:nvPicPr>
          <p:cNvPr id="36" name="Picture 35" descr="AIR">
            <a:extLst>
              <a:ext uri="{FF2B5EF4-FFF2-40B4-BE49-F238E27FC236}">
                <a16:creationId xmlns:a16="http://schemas.microsoft.com/office/drawing/2014/main" id="{0FD70B2E-49A0-7947-A477-483AAECAFA26}"/>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32986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873-41B8-4344-BBCD-3AF680B6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C46F2-E50A-4A52-9BD0-D6CE0A88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48D275-F924-48BC-A949-84C5E4D64A38}"/>
              </a:ext>
            </a:extLst>
          </p:cNvPr>
          <p:cNvSpPr>
            <a:spLocks noGrp="1"/>
          </p:cNvSpPr>
          <p:nvPr>
            <p:ph type="dt" sz="half" idx="10"/>
          </p:nvPr>
        </p:nvSpPr>
        <p:spPr/>
        <p:txBody>
          <a:bodyPr/>
          <a:lstStyle/>
          <a:p>
            <a:fld id="{C9727A96-7105-44AE-B9F0-3BA74D06A54C}" type="datetimeFigureOut">
              <a:rPr lang="en-US" smtClean="0"/>
              <a:t>4/7/2021</a:t>
            </a:fld>
            <a:endParaRPr lang="en-US"/>
          </a:p>
        </p:txBody>
      </p:sp>
      <p:sp>
        <p:nvSpPr>
          <p:cNvPr id="5" name="Footer Placeholder 4">
            <a:extLst>
              <a:ext uri="{FF2B5EF4-FFF2-40B4-BE49-F238E27FC236}">
                <a16:creationId xmlns:a16="http://schemas.microsoft.com/office/drawing/2014/main" id="{57183A1E-5C21-4908-96D0-09D899B4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029-E0E7-4AD4-9250-E4BBDFE993A2}"/>
              </a:ext>
            </a:extLst>
          </p:cNvPr>
          <p:cNvSpPr>
            <a:spLocks noGrp="1"/>
          </p:cNvSpPr>
          <p:nvPr>
            <p:ph type="sldNum" sz="quarter" idx="12"/>
          </p:nvPr>
        </p:nvSpPr>
        <p:spPr/>
        <p:txBody>
          <a:bodyPr/>
          <a:lstStyle/>
          <a:p>
            <a:fld id="{90C4A55A-18D4-410A-9B8A-4F15794384AB}" type="slidenum">
              <a:rPr lang="en-US" smtClean="0"/>
              <a:t>‹#›</a:t>
            </a:fld>
            <a:endParaRPr lang="en-US"/>
          </a:p>
        </p:txBody>
      </p:sp>
    </p:spTree>
    <p:extLst>
      <p:ext uri="{BB962C8B-B14F-4D97-AF65-F5344CB8AC3E}">
        <p14:creationId xmlns:p14="http://schemas.microsoft.com/office/powerpoint/2010/main" val="1359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4/7/2021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Tree>
    <p:extLst>
      <p:ext uri="{BB962C8B-B14F-4D97-AF65-F5344CB8AC3E}">
        <p14:creationId xmlns:p14="http://schemas.microsoft.com/office/powerpoint/2010/main" val="73413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3A8-A10F-438D-B66A-154A01845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9B05E-9AAC-45B8-9A6F-799B1543972A}"/>
              </a:ext>
            </a:extLst>
          </p:cNvPr>
          <p:cNvSpPr>
            <a:spLocks noGrp="1"/>
          </p:cNvSpPr>
          <p:nvPr>
            <p:ph idx="1"/>
          </p:nvPr>
        </p:nvSpPr>
        <p:spPr>
          <a:xfrm>
            <a:off x="8382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6E29-3B2B-4866-B093-53BF8782F665}"/>
              </a:ext>
            </a:extLst>
          </p:cNvPr>
          <p:cNvSpPr>
            <a:spLocks noGrp="1"/>
          </p:cNvSpPr>
          <p:nvPr>
            <p:ph type="dt" sz="half" idx="10"/>
          </p:nvPr>
        </p:nvSpPr>
        <p:spPr/>
        <p:txBody>
          <a:bodyPr/>
          <a:lstStyle/>
          <a:p>
            <a:fld id="{C9727A96-7105-44AE-B9F0-3BA74D06A54C}" type="datetimeFigureOut">
              <a:rPr lang="en-US" smtClean="0"/>
              <a:t>4/7/2021</a:t>
            </a:fld>
            <a:endParaRPr lang="en-US"/>
          </a:p>
        </p:txBody>
      </p:sp>
      <p:sp>
        <p:nvSpPr>
          <p:cNvPr id="5" name="Footer Placeholder 4">
            <a:extLst>
              <a:ext uri="{FF2B5EF4-FFF2-40B4-BE49-F238E27FC236}">
                <a16:creationId xmlns:a16="http://schemas.microsoft.com/office/drawing/2014/main" id="{4CF6603E-8E3B-4566-BF1D-A1207B8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1FD09-4E9A-407F-A517-4ABD6D356A44}"/>
              </a:ext>
            </a:extLst>
          </p:cNvPr>
          <p:cNvSpPr>
            <a:spLocks noGrp="1"/>
          </p:cNvSpPr>
          <p:nvPr>
            <p:ph type="sldNum" sz="quarter" idx="12"/>
          </p:nvPr>
        </p:nvSpPr>
        <p:spPr/>
        <p:txBody>
          <a:bodyPr/>
          <a:lstStyle/>
          <a:p>
            <a:fld id="{90C4A55A-18D4-410A-9B8A-4F15794384AB}" type="slidenum">
              <a:rPr lang="en-US" smtClean="0"/>
              <a:t>‹#›</a:t>
            </a:fld>
            <a:endParaRPr lang="en-US"/>
          </a:p>
        </p:txBody>
      </p:sp>
      <p:pic>
        <p:nvPicPr>
          <p:cNvPr id="7" name="Picture 6" descr="AIR">
            <a:extLst>
              <a:ext uri="{FF2B5EF4-FFF2-40B4-BE49-F238E27FC236}">
                <a16:creationId xmlns:a16="http://schemas.microsoft.com/office/drawing/2014/main" id="{BFCA5D51-CB5D-494E-BC3C-834915488689}"/>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0809662" y="6103783"/>
            <a:ext cx="963238" cy="419266"/>
          </a:xfrm>
          <a:prstGeom prst="rect">
            <a:avLst/>
          </a:prstGeom>
        </p:spPr>
      </p:pic>
      <p:sp>
        <p:nvSpPr>
          <p:cNvPr id="8" name="Content Placeholder 2">
            <a:extLst>
              <a:ext uri="{FF2B5EF4-FFF2-40B4-BE49-F238E27FC236}">
                <a16:creationId xmlns:a16="http://schemas.microsoft.com/office/drawing/2014/main" id="{80B0841D-3DAF-41F2-9918-6AE0685CF8FA}"/>
              </a:ext>
            </a:extLst>
          </p:cNvPr>
          <p:cNvSpPr>
            <a:spLocks noGrp="1"/>
          </p:cNvSpPr>
          <p:nvPr>
            <p:ph idx="13"/>
          </p:nvPr>
        </p:nvSpPr>
        <p:spPr>
          <a:xfrm>
            <a:off x="6096000" y="1825625"/>
            <a:ext cx="498070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D34E0-C3B9-6548-8457-1AC65B6CDDAA}"/>
              </a:ext>
            </a:extLst>
          </p:cNvPr>
          <p:cNvSpPr>
            <a:spLocks noGrp="1"/>
          </p:cNvSpPr>
          <p:nvPr>
            <p:ph type="title"/>
          </p:nvPr>
        </p:nvSpPr>
        <p:spPr>
          <a:xfrm>
            <a:off x="838200" y="411619"/>
            <a:ext cx="10515600" cy="10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BD83E7-3C9E-E946-BDF9-5CA78FB7A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E2F6D-47EF-7542-BD03-00201226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F8839-423C-1541-BA9A-A38B5B6A10D1}" type="datetimeFigureOut">
              <a:rPr lang="en-US" smtClean="0"/>
              <a:t>4/7/2021</a:t>
            </a:fld>
            <a:endParaRPr lang="en-US"/>
          </a:p>
        </p:txBody>
      </p:sp>
      <p:sp>
        <p:nvSpPr>
          <p:cNvPr id="5" name="Footer Placeholder 4">
            <a:extLst>
              <a:ext uri="{FF2B5EF4-FFF2-40B4-BE49-F238E27FC236}">
                <a16:creationId xmlns:a16="http://schemas.microsoft.com/office/drawing/2014/main" id="{7BB4921A-1B8A-6445-82B7-CF0EEBC69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8C1E64-9273-8A40-8226-73C44E35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C938-4E89-CE4C-9B47-D3C6AB3E50AF}" type="slidenum">
              <a:rPr lang="en-US" smtClean="0"/>
              <a:t>‹#›</a:t>
            </a:fld>
            <a:endParaRPr lang="en-US"/>
          </a:p>
        </p:txBody>
      </p:sp>
    </p:spTree>
    <p:extLst>
      <p:ext uri="{BB962C8B-B14F-4D97-AF65-F5344CB8AC3E}">
        <p14:creationId xmlns:p14="http://schemas.microsoft.com/office/powerpoint/2010/main" val="696145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openscapes.org/blog/2020/10/12/tidy-data/" TargetMode="External"/><Relationship Id="rId4" Type="http://schemas.openxmlformats.org/officeDocument/2006/relationships/hyperlink" Target="https://www.openscape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notesSlide" Target="../notesSlides/notesSlide76.xml"/><Relationship Id="rId1" Type="http://schemas.openxmlformats.org/officeDocument/2006/relationships/slideLayout" Target="../slideLayouts/slideLayout8.xml"/><Relationship Id="rId5" Type="http://schemas.openxmlformats.org/officeDocument/2006/relationships/hyperlink" Target="https://ggplot2.tidyverse.org/reference/" TargetMode="External"/><Relationship Id="rId4" Type="http://schemas.openxmlformats.org/officeDocument/2006/relationships/hyperlink" Target="https://r4ds.had.co.nz/data-visualisation.html"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12, 2021</a:t>
            </a:r>
          </a:p>
        </p:txBody>
      </p:sp>
    </p:spTree>
    <p:extLst>
      <p:ext uri="{BB962C8B-B14F-4D97-AF65-F5344CB8AC3E}">
        <p14:creationId xmlns:p14="http://schemas.microsoft.com/office/powerpoint/2010/main" val="33021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5" name="Picture 4">
            <a:extLst>
              <a:ext uri="{FF2B5EF4-FFF2-40B4-BE49-F238E27FC236}">
                <a16:creationId xmlns:a16="http://schemas.microsoft.com/office/drawing/2014/main" id="{F630C684-DDEC-40F1-A69C-19CEC9CC76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02856" y="1240795"/>
            <a:ext cx="7786288" cy="54864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794843-7619-4E6D-B107-F6A0990CFC97}"/>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a:t>
            </a:r>
            <a:r>
              <a:rPr lang="en-US" sz="1100" b="0" i="0" dirty="0" err="1">
                <a:solidFill>
                  <a:srgbClr val="8B8B8B"/>
                </a:solidFill>
                <a:effectLst/>
              </a:rPr>
              <a:t>Bufe</a:t>
            </a:r>
            <a:r>
              <a:rPr lang="en-US" sz="1100" b="0" i="0" dirty="0">
                <a:solidFill>
                  <a:srgbClr val="8B8B8B"/>
                </a:solidFill>
                <a:effectLst/>
              </a:rPr>
              <a:t>, 2019)</a:t>
            </a:r>
            <a:endParaRPr lang="en-US" sz="1100" dirty="0">
              <a:solidFill>
                <a:srgbClr val="8B8B8B"/>
              </a:solidFill>
            </a:endParaRPr>
          </a:p>
        </p:txBody>
      </p:sp>
    </p:spTree>
    <p:extLst>
      <p:ext uri="{BB962C8B-B14F-4D97-AF65-F5344CB8AC3E}">
        <p14:creationId xmlns:p14="http://schemas.microsoft.com/office/powerpoint/2010/main" val="26477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10905066" cy="1135737"/>
          </a:xfrm>
        </p:spPr>
        <p:txBody>
          <a:bodyPr>
            <a:normAutofit/>
          </a:bodyPr>
          <a:lstStyle/>
          <a:p>
            <a:r>
              <a:rPr lang="en-US" sz="3600" dirty="0"/>
              <a:t>Best Practices of Data Visualization</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7" y="1782981"/>
            <a:ext cx="10905066" cy="4393982"/>
          </a:xfrm>
        </p:spPr>
        <p:txBody>
          <a:bodyPr>
            <a:normAutofit/>
          </a:bodyPr>
          <a:lstStyle/>
          <a:p>
            <a:pPr marL="0" indent="0">
              <a:buNone/>
            </a:pPr>
            <a:r>
              <a:rPr lang="en-US" dirty="0"/>
              <a:t>The Five Qualities of Great Visualizations:</a:t>
            </a:r>
            <a:endParaRPr lang="en-US" sz="2000" b="0" dirty="0">
              <a:effectLst/>
            </a:endParaRPr>
          </a:p>
          <a:p>
            <a:pPr lvl="1" fontAlgn="base"/>
            <a:r>
              <a:rPr lang="en-US" sz="2800" dirty="0"/>
              <a:t>Truthful</a:t>
            </a:r>
          </a:p>
          <a:p>
            <a:pPr lvl="1" fontAlgn="base"/>
            <a:r>
              <a:rPr lang="en-US" sz="2800" dirty="0"/>
              <a:t>Functional</a:t>
            </a:r>
          </a:p>
          <a:p>
            <a:pPr lvl="1" fontAlgn="base"/>
            <a:r>
              <a:rPr lang="en-US" sz="2800" dirty="0"/>
              <a:t>Beautiful</a:t>
            </a:r>
          </a:p>
          <a:p>
            <a:pPr lvl="1" fontAlgn="base"/>
            <a:r>
              <a:rPr lang="en-US" sz="2800" dirty="0"/>
              <a:t>Insightful</a:t>
            </a:r>
          </a:p>
          <a:p>
            <a:pPr lvl="1" fontAlgn="base"/>
            <a:r>
              <a:rPr lang="en-US" sz="2800" dirty="0"/>
              <a:t>Enlightening</a:t>
            </a:r>
          </a:p>
          <a:p>
            <a:pPr marL="0" indent="0">
              <a:buNone/>
            </a:pPr>
            <a:br>
              <a:rPr lang="en-US" sz="2000" dirty="0"/>
            </a:br>
            <a:endParaRPr lang="en-US" sz="2000" dirty="0"/>
          </a:p>
        </p:txBody>
      </p:sp>
      <p:sp>
        <p:nvSpPr>
          <p:cNvPr id="9" name="Rectangle 8">
            <a:extLst>
              <a:ext uri="{FF2B5EF4-FFF2-40B4-BE49-F238E27FC236}">
                <a16:creationId xmlns:a16="http://schemas.microsoft.com/office/drawing/2014/main" id="{EADA6436-BED8-4A17-9B04-38065FEA8D78}"/>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a:t>
            </a:r>
            <a:r>
              <a:rPr lang="en-US" sz="1100" dirty="0">
                <a:solidFill>
                  <a:srgbClr val="808080"/>
                </a:solidFill>
              </a:rPr>
              <a:t>45</a:t>
            </a:r>
            <a:r>
              <a:rPr lang="en-US" sz="1100" b="0" i="0" dirty="0">
                <a:solidFill>
                  <a:srgbClr val="808080"/>
                </a:solidFill>
                <a:effectLst/>
              </a:rPr>
              <a:t>)</a:t>
            </a:r>
            <a:endParaRPr lang="en-US" sz="1100" dirty="0"/>
          </a:p>
        </p:txBody>
      </p:sp>
    </p:spTree>
    <p:extLst>
      <p:ext uri="{BB962C8B-B14F-4D97-AF65-F5344CB8AC3E}">
        <p14:creationId xmlns:p14="http://schemas.microsoft.com/office/powerpoint/2010/main" val="43932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42DB-A836-4B94-95EC-420396BC9B91}"/>
              </a:ext>
            </a:extLst>
          </p:cNvPr>
          <p:cNvSpPr>
            <a:spLocks noGrp="1"/>
          </p:cNvSpPr>
          <p:nvPr>
            <p:ph type="title"/>
          </p:nvPr>
        </p:nvSpPr>
        <p:spPr>
          <a:xfrm>
            <a:off x="643467" y="321734"/>
            <a:ext cx="4970877" cy="1135737"/>
          </a:xfrm>
        </p:spPr>
        <p:txBody>
          <a:bodyPr>
            <a:normAutofit/>
          </a:bodyPr>
          <a:lstStyle/>
          <a:p>
            <a:r>
              <a:rPr lang="en-US" sz="3600" dirty="0"/>
              <a:t>Data Visualization in R</a:t>
            </a:r>
          </a:p>
        </p:txBody>
      </p:sp>
      <p:sp>
        <p:nvSpPr>
          <p:cNvPr id="3" name="Content Placeholder 2">
            <a:extLst>
              <a:ext uri="{FF2B5EF4-FFF2-40B4-BE49-F238E27FC236}">
                <a16:creationId xmlns:a16="http://schemas.microsoft.com/office/drawing/2014/main" id="{3DCCB8A7-BDA4-4672-ADA6-2AE030E91ACF}"/>
              </a:ext>
            </a:extLst>
          </p:cNvPr>
          <p:cNvSpPr>
            <a:spLocks noGrp="1"/>
          </p:cNvSpPr>
          <p:nvPr>
            <p:ph idx="1"/>
          </p:nvPr>
        </p:nvSpPr>
        <p:spPr>
          <a:xfrm>
            <a:off x="643468" y="1782981"/>
            <a:ext cx="4970877" cy="4393982"/>
          </a:xfrm>
        </p:spPr>
        <p:txBody>
          <a:bodyPr>
            <a:normAutofit/>
          </a:bodyPr>
          <a:lstStyle/>
          <a:p>
            <a:pPr marL="0" indent="0">
              <a:buNone/>
            </a:pPr>
            <a:r>
              <a:rPr lang="en-US" dirty="0"/>
              <a:t>Library: ggplot2</a:t>
            </a:r>
          </a:p>
          <a:p>
            <a:pPr marL="0" indent="0">
              <a:buNone/>
            </a:pPr>
            <a:endParaRPr lang="en-US" dirty="0"/>
          </a:p>
          <a:p>
            <a:r>
              <a:rPr lang="en-US" dirty="0"/>
              <a:t>Robust</a:t>
            </a:r>
          </a:p>
          <a:p>
            <a:r>
              <a:rPr lang="en-US" dirty="0"/>
              <a:t>Iterative</a:t>
            </a:r>
          </a:p>
          <a:p>
            <a:r>
              <a:rPr lang="en-US" dirty="0"/>
              <a:t>Flexible</a:t>
            </a:r>
          </a:p>
          <a:p>
            <a:r>
              <a:rPr lang="en-US" dirty="0"/>
              <a:t>Functional</a:t>
            </a:r>
          </a:p>
          <a:p>
            <a:r>
              <a:rPr lang="en-US" dirty="0"/>
              <a:t>Reproducible</a:t>
            </a:r>
          </a:p>
          <a:p>
            <a:pPr marL="0" indent="0">
              <a:buNone/>
            </a:pPr>
            <a:endParaRPr lang="en-US" dirty="0"/>
          </a:p>
        </p:txBody>
      </p:sp>
      <p:pic>
        <p:nvPicPr>
          <p:cNvPr id="12290" name="Picture 2" descr="Create Elegant Data Visualisations Using the Grammar of Graphics • ggplot2">
            <a:extLst>
              <a:ext uri="{FF2B5EF4-FFF2-40B4-BE49-F238E27FC236}">
                <a16:creationId xmlns:a16="http://schemas.microsoft.com/office/drawing/2014/main" id="{3425AFFA-714E-41D1-BDBC-953250983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8536" y="713127"/>
            <a:ext cx="4689273" cy="543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1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35377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31CAEA1-403F-4850-8B5F-5EFA87210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663" y="0"/>
            <a:ext cx="7431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1B72E4-6E0E-489F-B158-CC23DD17A3AC}"/>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351666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151164C-D67F-484D-81D2-39300454A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63"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77AD7E-469F-49F1-9409-E8960B6040D9}"/>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Artwork by @allison_horst</a:t>
            </a:r>
          </a:p>
        </p:txBody>
      </p:sp>
    </p:spTree>
    <p:extLst>
      <p:ext uri="{BB962C8B-B14F-4D97-AF65-F5344CB8AC3E}">
        <p14:creationId xmlns:p14="http://schemas.microsoft.com/office/powerpoint/2010/main" val="5621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286-B7CA-4F35-89FA-F6178820F7C2}"/>
              </a:ext>
            </a:extLst>
          </p:cNvPr>
          <p:cNvSpPr>
            <a:spLocks noGrp="1"/>
          </p:cNvSpPr>
          <p:nvPr>
            <p:ph type="title"/>
          </p:nvPr>
        </p:nvSpPr>
        <p:spPr/>
        <p:txBody>
          <a:bodyPr>
            <a:normAutofit/>
          </a:bodyPr>
          <a:lstStyle/>
          <a:p>
            <a:r>
              <a:rPr lang="en-US" sz="3600" dirty="0"/>
              <a:t>R Setup</a:t>
            </a:r>
          </a:p>
        </p:txBody>
      </p:sp>
      <p:sp>
        <p:nvSpPr>
          <p:cNvPr id="3" name="Content Placeholder 2">
            <a:extLst>
              <a:ext uri="{FF2B5EF4-FFF2-40B4-BE49-F238E27FC236}">
                <a16:creationId xmlns:a16="http://schemas.microsoft.com/office/drawing/2014/main" id="{D594763D-F8F1-4390-8C8F-6443B90B59F6}"/>
              </a:ext>
            </a:extLst>
          </p:cNvPr>
          <p:cNvSpPr>
            <a:spLocks noGrp="1"/>
          </p:cNvSpPr>
          <p:nvPr>
            <p:ph idx="1"/>
          </p:nvPr>
        </p:nvSpPr>
        <p:spPr/>
        <p:txBody>
          <a:bodyPr>
            <a:normAutofit/>
          </a:bodyPr>
          <a:lstStyle/>
          <a:p>
            <a:pPr marL="0" indent="0">
              <a:buNone/>
            </a:pPr>
            <a:r>
              <a:rPr lang="en-US" b="1" dirty="0"/>
              <a:t>General Setup</a:t>
            </a:r>
            <a:endParaRPr lang="en-US" b="1" dirty="0">
              <a:hlinkClick r:id="rId3"/>
            </a:endParaRPr>
          </a:p>
          <a:p>
            <a:r>
              <a:rPr lang="en-US" dirty="0">
                <a:hlinkClick r:id="rId3"/>
              </a:rPr>
              <a:t>R Markdown</a:t>
            </a:r>
            <a:endParaRPr lang="en-US" dirty="0"/>
          </a:p>
          <a:p>
            <a:r>
              <a:rPr lang="en-US" dirty="0" err="1"/>
              <a:t>tidyverse</a:t>
            </a:r>
            <a:r>
              <a:rPr lang="en-US" dirty="0"/>
              <a:t> package</a:t>
            </a:r>
          </a:p>
          <a:p>
            <a:r>
              <a:rPr lang="en-US" dirty="0"/>
              <a:t>Tidy data </a:t>
            </a:r>
          </a:p>
          <a:p>
            <a:endParaRPr lang="en-US" dirty="0"/>
          </a:p>
        </p:txBody>
      </p:sp>
      <p:sp>
        <p:nvSpPr>
          <p:cNvPr id="4" name="Content Placeholder 3">
            <a:extLst>
              <a:ext uri="{FF2B5EF4-FFF2-40B4-BE49-F238E27FC236}">
                <a16:creationId xmlns:a16="http://schemas.microsoft.com/office/drawing/2014/main" id="{9CF57461-3B39-405F-B0EC-CF7B9C46B13A}"/>
              </a:ext>
            </a:extLst>
          </p:cNvPr>
          <p:cNvSpPr>
            <a:spLocks noGrp="1"/>
          </p:cNvSpPr>
          <p:nvPr>
            <p:ph idx="13"/>
          </p:nvPr>
        </p:nvSpPr>
        <p:spPr/>
        <p:txBody>
          <a:bodyPr>
            <a:normAutofit fontScale="92500" lnSpcReduction="10000"/>
          </a:bodyPr>
          <a:lstStyle/>
          <a:p>
            <a:pPr marL="0" indent="0">
              <a:buNone/>
            </a:pPr>
            <a:r>
              <a:rPr lang="en-US" b="1" dirty="0"/>
              <a:t>Webinar Materials</a:t>
            </a:r>
          </a:p>
          <a:p>
            <a:pPr>
              <a:buFont typeface="Calibri" panose="020F0502020204030204" pitchFamily="34" charset="0"/>
              <a:buChar char="-"/>
            </a:pPr>
            <a:r>
              <a:rPr lang="en-US" dirty="0"/>
              <a:t>code</a:t>
            </a:r>
          </a:p>
          <a:p>
            <a:pPr lvl="1">
              <a:buFont typeface="Calibri" panose="020F0502020204030204" pitchFamily="34" charset="0"/>
              <a:buChar char="-"/>
            </a:pPr>
            <a:r>
              <a:rPr lang="en-US" dirty="0"/>
              <a:t>data-viz-in-r-code-</a:t>
            </a:r>
            <a:r>
              <a:rPr lang="en-US" dirty="0" err="1"/>
              <a:t>share.Rmd</a:t>
            </a:r>
            <a:endParaRPr lang="en-US" dirty="0"/>
          </a:p>
          <a:p>
            <a:pPr>
              <a:buFont typeface="Calibri" panose="020F0502020204030204" pitchFamily="34" charset="0"/>
              <a:buChar char="-"/>
            </a:pPr>
            <a:r>
              <a:rPr lang="en-US" dirty="0"/>
              <a:t>data</a:t>
            </a:r>
          </a:p>
          <a:p>
            <a:pPr lvl="1">
              <a:buFont typeface="Calibri" panose="020F0502020204030204" pitchFamily="34" charset="0"/>
              <a:buChar char="-"/>
            </a:pPr>
            <a:r>
              <a:rPr lang="en-US" dirty="0"/>
              <a:t>ipeds_2017</a:t>
            </a:r>
          </a:p>
          <a:p>
            <a:pPr lvl="1">
              <a:buFont typeface="Calibri" panose="020F0502020204030204" pitchFamily="34" charset="0"/>
              <a:buChar char="-"/>
            </a:pPr>
            <a:r>
              <a:rPr lang="en-US" dirty="0"/>
              <a:t>ipeds_2018</a:t>
            </a:r>
          </a:p>
          <a:p>
            <a:pPr lvl="1">
              <a:buFont typeface="Calibri" panose="020F0502020204030204" pitchFamily="34" charset="0"/>
              <a:buChar char="-"/>
            </a:pPr>
            <a:r>
              <a:rPr lang="en-US" dirty="0"/>
              <a:t>ipeds_2019</a:t>
            </a:r>
          </a:p>
          <a:p>
            <a:pPr lvl="1">
              <a:buFont typeface="Calibri" panose="020F0502020204030204" pitchFamily="34" charset="0"/>
              <a:buChar char="-"/>
            </a:pPr>
            <a:r>
              <a:rPr lang="en-US" dirty="0" err="1"/>
              <a:t>ipeds_dict</a:t>
            </a:r>
            <a:endParaRPr lang="en-US" dirty="0"/>
          </a:p>
          <a:p>
            <a:pPr>
              <a:buFont typeface="Calibri" panose="020F0502020204030204" pitchFamily="34" charset="0"/>
              <a:buChar char="-"/>
            </a:pPr>
            <a:r>
              <a:rPr lang="en-US" dirty="0"/>
              <a:t>plots</a:t>
            </a:r>
          </a:p>
          <a:p>
            <a:pPr>
              <a:buFont typeface="Calibri" panose="020F0502020204030204" pitchFamily="34" charset="0"/>
              <a:buChar char="-"/>
            </a:pPr>
            <a:r>
              <a:rPr lang="en-US" dirty="0"/>
              <a:t>.here</a:t>
            </a:r>
          </a:p>
          <a:p>
            <a:pPr>
              <a:buFont typeface="Calibri" panose="020F0502020204030204" pitchFamily="34" charset="0"/>
              <a:buChar char="-"/>
            </a:pPr>
            <a:r>
              <a:rPr lang="en-US" dirty="0"/>
              <a:t>README.txt</a:t>
            </a:r>
          </a:p>
        </p:txBody>
      </p:sp>
    </p:spTree>
    <p:extLst>
      <p:ext uri="{BB962C8B-B14F-4D97-AF65-F5344CB8AC3E}">
        <p14:creationId xmlns:p14="http://schemas.microsoft.com/office/powerpoint/2010/main" val="172358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186A01D-08FB-4F8C-AF97-9DD16D365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43942" y="460586"/>
            <a:ext cx="990411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4A50008-FECC-4FDA-94B7-D1B3FA56D450}"/>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68520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F756A7C-16F0-408A-9725-0FD4D8517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48" y="500275"/>
            <a:ext cx="9899904"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69CA261-40C3-4177-889C-062D85EF4E65}"/>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339925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9143425-940A-44BB-A310-CC903BC2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20" y="471397"/>
            <a:ext cx="9987759" cy="55686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C275FD2-371D-4B2F-85DC-1C9874F7BB0F}"/>
              </a:ext>
            </a:extLst>
          </p:cNvPr>
          <p:cNvSpPr/>
          <p:nvPr/>
        </p:nvSpPr>
        <p:spPr>
          <a:xfrm>
            <a:off x="0" y="6610231"/>
            <a:ext cx="8322802" cy="261610"/>
          </a:xfrm>
          <a:prstGeom prst="rect">
            <a:avLst/>
          </a:prstGeom>
        </p:spPr>
        <p:txBody>
          <a:bodyPr wrap="square">
            <a:spAutoFit/>
          </a:bodyPr>
          <a:lstStyle/>
          <a:p>
            <a:r>
              <a:rPr lang="en-US" sz="1100" dirty="0">
                <a:solidFill>
                  <a:srgbClr val="8B8B8B"/>
                </a:solidFill>
              </a:rPr>
              <a:t>Illustrations from the </a:t>
            </a:r>
            <a:r>
              <a:rPr lang="en-US" sz="1100" dirty="0" err="1">
                <a:solidFill>
                  <a:srgbClr val="8B8B8B"/>
                </a:solidFill>
                <a:hlinkClick r:id="rId4">
                  <a:extLst>
                    <a:ext uri="{A12FA001-AC4F-418D-AE19-62706E023703}">
                      <ahyp:hlinkClr xmlns:ahyp="http://schemas.microsoft.com/office/drawing/2018/hyperlinkcolor" val="tx"/>
                    </a:ext>
                  </a:extLst>
                </a:hlinkClick>
              </a:rPr>
              <a:t>Openscapes</a:t>
            </a:r>
            <a:r>
              <a:rPr lang="en-US" sz="1100" dirty="0">
                <a:solidFill>
                  <a:srgbClr val="8B8B8B"/>
                </a:solidFill>
              </a:rPr>
              <a:t> blog </a:t>
            </a:r>
            <a:r>
              <a:rPr lang="en-US" sz="1100" i="1" dirty="0">
                <a:solidFill>
                  <a:srgbClr val="8B8B8B"/>
                </a:solidFill>
                <a:hlinkClick r:id="rId5">
                  <a:extLst>
                    <a:ext uri="{A12FA001-AC4F-418D-AE19-62706E023703}">
                      <ahyp:hlinkClr xmlns:ahyp="http://schemas.microsoft.com/office/drawing/2018/hyperlinkcolor" val="tx"/>
                    </a:ext>
                  </a:extLst>
                </a:hlinkClick>
              </a:rPr>
              <a:t>Tidy Data for reproducibility, efficiency, and collaboration</a:t>
            </a:r>
            <a:r>
              <a:rPr lang="en-US" sz="1100" dirty="0">
                <a:solidFill>
                  <a:srgbClr val="8B8B8B"/>
                </a:solidFill>
              </a:rPr>
              <a:t> by Julia Lowndes and Allison Horst</a:t>
            </a:r>
          </a:p>
        </p:txBody>
      </p:sp>
    </p:spTree>
    <p:extLst>
      <p:ext uri="{BB962C8B-B14F-4D97-AF65-F5344CB8AC3E}">
        <p14:creationId xmlns:p14="http://schemas.microsoft.com/office/powerpoint/2010/main" val="312088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FD-598D-4189-9E4F-06066EAED01F}"/>
              </a:ext>
            </a:extLst>
          </p:cNvPr>
          <p:cNvSpPr>
            <a:spLocks noGrp="1"/>
          </p:cNvSpPr>
          <p:nvPr>
            <p:ph type="title"/>
          </p:nvPr>
        </p:nvSpPr>
        <p:spPr/>
        <p:txBody>
          <a:bodyPr>
            <a:normAutofit/>
          </a:bodyPr>
          <a:lstStyle/>
          <a:p>
            <a:r>
              <a:rPr lang="en-US" sz="3600" dirty="0"/>
              <a:t>Hello!</a:t>
            </a:r>
          </a:p>
        </p:txBody>
      </p:sp>
      <p:sp>
        <p:nvSpPr>
          <p:cNvPr id="3" name="Content Placeholder 2">
            <a:extLst>
              <a:ext uri="{FF2B5EF4-FFF2-40B4-BE49-F238E27FC236}">
                <a16:creationId xmlns:a16="http://schemas.microsoft.com/office/drawing/2014/main" id="{908907C5-255A-4920-A3C4-C80C128AD0BE}"/>
              </a:ext>
            </a:extLst>
          </p:cNvPr>
          <p:cNvSpPr>
            <a:spLocks noGrp="1"/>
          </p:cNvSpPr>
          <p:nvPr>
            <p:ph idx="1"/>
          </p:nvPr>
        </p:nvSpPr>
        <p:spPr>
          <a:xfrm>
            <a:off x="6096000" y="1253331"/>
            <a:ext cx="4980709" cy="4351338"/>
          </a:xfrm>
        </p:spPr>
        <p:txBody>
          <a:bodyPr anchor="ctr">
            <a:normAutofit/>
          </a:bodyPr>
          <a:lstStyle/>
          <a:p>
            <a:pPr marL="0" indent="0">
              <a:buNone/>
            </a:pPr>
            <a:r>
              <a:rPr lang="en-US" b="1" dirty="0"/>
              <a:t>Jenn Schilling</a:t>
            </a:r>
          </a:p>
          <a:p>
            <a:pPr marL="0" indent="0">
              <a:buNone/>
            </a:pPr>
            <a:r>
              <a:rPr lang="en-US" sz="2000" dirty="0"/>
              <a:t>she/her/hers</a:t>
            </a:r>
          </a:p>
          <a:p>
            <a:pPr marL="0" indent="0">
              <a:buNone/>
            </a:pPr>
            <a:r>
              <a:rPr lang="en-US" sz="2400" dirty="0"/>
              <a:t>Senior Data Analyst, University Analytics &amp; Institutional Research, University of Arizona</a:t>
            </a:r>
          </a:p>
          <a:p>
            <a:pPr marL="0" indent="0">
              <a:buNone/>
            </a:pPr>
            <a:r>
              <a:rPr lang="en-US" sz="2400" dirty="0"/>
              <a:t>Adjunct Faculty, System Design Thinking, College for Creative Studies</a:t>
            </a:r>
          </a:p>
          <a:p>
            <a:pPr marL="0" indent="0">
              <a:buNone/>
            </a:pPr>
            <a:endParaRPr lang="en-US" dirty="0"/>
          </a:p>
        </p:txBody>
      </p:sp>
      <p:pic>
        <p:nvPicPr>
          <p:cNvPr id="3074" name="Picture 2">
            <a:extLst>
              <a:ext uri="{FF2B5EF4-FFF2-40B4-BE49-F238E27FC236}">
                <a16:creationId xmlns:a16="http://schemas.microsoft.com/office/drawing/2014/main" id="{4495077C-E261-40E4-8746-C33486B136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 r="7629" b="4"/>
          <a:stretch/>
        </p:blipFill>
        <p:spPr bwMode="auto">
          <a:xfrm>
            <a:off x="1115291" y="1255183"/>
            <a:ext cx="4347635" cy="434763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7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Data</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IPEDS</a:t>
            </a:r>
          </a:p>
          <a:p>
            <a:pPr lvl="1"/>
            <a:r>
              <a:rPr lang="en-US" dirty="0"/>
              <a:t>Directory</a:t>
            </a:r>
          </a:p>
          <a:p>
            <a:pPr lvl="1"/>
            <a:r>
              <a:rPr lang="en-US" dirty="0"/>
              <a:t>Completions</a:t>
            </a:r>
          </a:p>
          <a:p>
            <a:pPr lvl="1"/>
            <a:r>
              <a:rPr lang="en-US" dirty="0"/>
              <a:t>Enrollment</a:t>
            </a:r>
          </a:p>
          <a:p>
            <a:pPr lvl="1"/>
            <a:r>
              <a:rPr lang="en-US" dirty="0"/>
              <a:t>Admissions</a:t>
            </a:r>
          </a:p>
          <a:p>
            <a:pPr lvl="1"/>
            <a:r>
              <a:rPr lang="en-US" dirty="0"/>
              <a:t>2017-2019</a:t>
            </a:r>
          </a:p>
          <a:p>
            <a:pPr lvl="1"/>
            <a:r>
              <a:rPr lang="en-US" dirty="0"/>
              <a:t>16 Institutions </a:t>
            </a:r>
          </a:p>
          <a:p>
            <a:pPr lvl="1"/>
            <a:r>
              <a:rPr lang="en-US" dirty="0"/>
              <a:t>Reformatted to be tidy</a:t>
            </a:r>
          </a:p>
        </p:txBody>
      </p:sp>
    </p:spTree>
    <p:extLst>
      <p:ext uri="{BB962C8B-B14F-4D97-AF65-F5344CB8AC3E}">
        <p14:creationId xmlns:p14="http://schemas.microsoft.com/office/powerpoint/2010/main" val="1011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652E9684-EEB9-4024-B366-C229B7450915}"/>
              </a:ext>
            </a:extLst>
          </p:cNvPr>
          <p:cNvPicPr>
            <a:picLocks noGrp="1" noChangeAspect="1"/>
          </p:cNvPicPr>
          <p:nvPr>
            <p:ph idx="1"/>
          </p:nvPr>
        </p:nvPicPr>
        <p:blipFill>
          <a:blip r:embed="rId3"/>
          <a:stretch>
            <a:fillRect/>
          </a:stretch>
        </p:blipFill>
        <p:spPr>
          <a:xfrm>
            <a:off x="2812020" y="1231900"/>
            <a:ext cx="6567961" cy="4394200"/>
          </a:xfrm>
          <a:prstGeom prst="rect">
            <a:avLst/>
          </a:prstGeom>
        </p:spPr>
      </p:pic>
    </p:spTree>
    <p:extLst>
      <p:ext uri="{BB962C8B-B14F-4D97-AF65-F5344CB8AC3E}">
        <p14:creationId xmlns:p14="http://schemas.microsoft.com/office/powerpoint/2010/main" val="19200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Data</a:t>
            </a:r>
          </a:p>
        </p:txBody>
      </p:sp>
      <p:pic>
        <p:nvPicPr>
          <p:cNvPr id="6" name="Content Placeholder 5">
            <a:extLst>
              <a:ext uri="{FF2B5EF4-FFF2-40B4-BE49-F238E27FC236}">
                <a16:creationId xmlns:a16="http://schemas.microsoft.com/office/drawing/2014/main" id="{EBEF53E7-E983-4D3B-B457-92B4CB0D5871}"/>
              </a:ext>
            </a:extLst>
          </p:cNvPr>
          <p:cNvPicPr>
            <a:picLocks noGrp="1" noChangeAspect="1"/>
          </p:cNvPicPr>
          <p:nvPr>
            <p:ph idx="1"/>
          </p:nvPr>
        </p:nvPicPr>
        <p:blipFill>
          <a:blip r:embed="rId3"/>
          <a:stretch>
            <a:fillRect/>
          </a:stretch>
        </p:blipFill>
        <p:spPr>
          <a:xfrm>
            <a:off x="1645533" y="2057400"/>
            <a:ext cx="8900933" cy="2743200"/>
          </a:xfrm>
          <a:prstGeom prst="rect">
            <a:avLst/>
          </a:prstGeom>
        </p:spPr>
      </p:pic>
    </p:spTree>
    <p:extLst>
      <p:ext uri="{BB962C8B-B14F-4D97-AF65-F5344CB8AC3E}">
        <p14:creationId xmlns:p14="http://schemas.microsoft.com/office/powerpoint/2010/main" val="193337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21DF7964-D933-4E41-AE9F-151B89530663}"/>
              </a:ext>
            </a:extLst>
          </p:cNvPr>
          <p:cNvPicPr>
            <a:picLocks noGrp="1" noChangeAspect="1"/>
          </p:cNvPicPr>
          <p:nvPr>
            <p:ph idx="1"/>
          </p:nvPr>
        </p:nvPicPr>
        <p:blipFill>
          <a:blip r:embed="rId3"/>
          <a:stretch>
            <a:fillRect/>
          </a:stretch>
        </p:blipFill>
        <p:spPr>
          <a:xfrm>
            <a:off x="1324377" y="2057400"/>
            <a:ext cx="9543246" cy="2743200"/>
          </a:xfrm>
          <a:prstGeom prst="rect">
            <a:avLst/>
          </a:prstGeom>
        </p:spPr>
      </p:pic>
    </p:spTree>
    <p:extLst>
      <p:ext uri="{BB962C8B-B14F-4D97-AF65-F5344CB8AC3E}">
        <p14:creationId xmlns:p14="http://schemas.microsoft.com/office/powerpoint/2010/main" val="196138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6" name="Content Placeholder 5">
            <a:extLst>
              <a:ext uri="{FF2B5EF4-FFF2-40B4-BE49-F238E27FC236}">
                <a16:creationId xmlns:a16="http://schemas.microsoft.com/office/drawing/2014/main" id="{9A2B2158-7C92-49F7-8FA7-834AADB3853F}"/>
              </a:ext>
            </a:extLst>
          </p:cNvPr>
          <p:cNvPicPr>
            <a:picLocks noGrp="1" noChangeAspect="1"/>
          </p:cNvPicPr>
          <p:nvPr>
            <p:ph idx="1"/>
          </p:nvPr>
        </p:nvPicPr>
        <p:blipFill>
          <a:blip r:embed="rId3"/>
          <a:stretch>
            <a:fillRect/>
          </a:stretch>
        </p:blipFill>
        <p:spPr>
          <a:xfrm>
            <a:off x="1482435" y="2057400"/>
            <a:ext cx="9227130" cy="2743200"/>
          </a:xfrm>
          <a:prstGeom prst="rect">
            <a:avLst/>
          </a:prstGeom>
        </p:spPr>
      </p:pic>
    </p:spTree>
    <p:extLst>
      <p:ext uri="{BB962C8B-B14F-4D97-AF65-F5344CB8AC3E}">
        <p14:creationId xmlns:p14="http://schemas.microsoft.com/office/powerpoint/2010/main" val="285516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4" name="Content Placeholder 3">
            <a:extLst>
              <a:ext uri="{FF2B5EF4-FFF2-40B4-BE49-F238E27FC236}">
                <a16:creationId xmlns:a16="http://schemas.microsoft.com/office/drawing/2014/main" id="{8DF00216-5596-4C6B-964A-1CBED198B8D8}"/>
              </a:ext>
            </a:extLst>
          </p:cNvPr>
          <p:cNvPicPr>
            <a:picLocks noGrp="1" noChangeAspect="1"/>
          </p:cNvPicPr>
          <p:nvPr>
            <p:ph idx="1"/>
          </p:nvPr>
        </p:nvPicPr>
        <p:blipFill>
          <a:blip r:embed="rId3"/>
          <a:stretch>
            <a:fillRect/>
          </a:stretch>
        </p:blipFill>
        <p:spPr>
          <a:xfrm>
            <a:off x="350160" y="1049866"/>
            <a:ext cx="11491679" cy="5486400"/>
          </a:xfrm>
          <a:prstGeom prst="rect">
            <a:avLst/>
          </a:prstGeom>
        </p:spPr>
      </p:pic>
    </p:spTree>
    <p:extLst>
      <p:ext uri="{BB962C8B-B14F-4D97-AF65-F5344CB8AC3E}">
        <p14:creationId xmlns:p14="http://schemas.microsoft.com/office/powerpoint/2010/main" val="52338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Make a Scatterplot</a:t>
            </a:r>
          </a:p>
        </p:txBody>
      </p:sp>
      <p:pic>
        <p:nvPicPr>
          <p:cNvPr id="6" name="Content Placeholder 5">
            <a:extLst>
              <a:ext uri="{FF2B5EF4-FFF2-40B4-BE49-F238E27FC236}">
                <a16:creationId xmlns:a16="http://schemas.microsoft.com/office/drawing/2014/main" id="{4E4093EB-583A-4F23-9FAB-3DE2000EEBD3}"/>
              </a:ext>
            </a:extLst>
          </p:cNvPr>
          <p:cNvPicPr>
            <a:picLocks noGrp="1" noChangeAspect="1"/>
          </p:cNvPicPr>
          <p:nvPr>
            <p:ph idx="1"/>
          </p:nvPr>
        </p:nvPicPr>
        <p:blipFill>
          <a:blip r:embed="rId3"/>
          <a:stretch>
            <a:fillRect/>
          </a:stretch>
        </p:blipFill>
        <p:spPr>
          <a:xfrm>
            <a:off x="548471" y="1049866"/>
            <a:ext cx="11095057" cy="5486400"/>
          </a:xfrm>
          <a:prstGeom prst="rect">
            <a:avLst/>
          </a:prstGeom>
        </p:spPr>
      </p:pic>
    </p:spTree>
    <p:extLst>
      <p:ext uri="{BB962C8B-B14F-4D97-AF65-F5344CB8AC3E}">
        <p14:creationId xmlns:p14="http://schemas.microsoft.com/office/powerpoint/2010/main" val="291136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–Tidy Data</a:t>
            </a:r>
          </a:p>
        </p:txBody>
      </p:sp>
      <p:pic>
        <p:nvPicPr>
          <p:cNvPr id="9" name="Content Placeholder 8">
            <a:extLst>
              <a:ext uri="{FF2B5EF4-FFF2-40B4-BE49-F238E27FC236}">
                <a16:creationId xmlns:a16="http://schemas.microsoft.com/office/drawing/2014/main" id="{6602901B-986C-46BC-83D9-AD3B40AD66CF}"/>
              </a:ext>
            </a:extLst>
          </p:cNvPr>
          <p:cNvPicPr>
            <a:picLocks noGrp="1" noChangeAspect="1"/>
          </p:cNvPicPr>
          <p:nvPr>
            <p:ph idx="1"/>
          </p:nvPr>
        </p:nvPicPr>
        <p:blipFill>
          <a:blip r:embed="rId3"/>
          <a:stretch>
            <a:fillRect/>
          </a:stretch>
        </p:blipFill>
        <p:spPr>
          <a:xfrm>
            <a:off x="2538955" y="1253331"/>
            <a:ext cx="7114091" cy="4351338"/>
          </a:xfrm>
          <a:prstGeom prst="rect">
            <a:avLst/>
          </a:prstGeom>
        </p:spPr>
      </p:pic>
    </p:spTree>
    <p:extLst>
      <p:ext uri="{BB962C8B-B14F-4D97-AF65-F5344CB8AC3E}">
        <p14:creationId xmlns:p14="http://schemas.microsoft.com/office/powerpoint/2010/main" val="414712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5" name="Content Placeholder 4">
            <a:extLst>
              <a:ext uri="{FF2B5EF4-FFF2-40B4-BE49-F238E27FC236}">
                <a16:creationId xmlns:a16="http://schemas.microsoft.com/office/drawing/2014/main" id="{5EDA9191-B407-4C0F-815F-29BD73F9E5F8}"/>
              </a:ext>
            </a:extLst>
          </p:cNvPr>
          <p:cNvPicPr>
            <a:picLocks noGrp="1" noChangeAspect="1"/>
          </p:cNvPicPr>
          <p:nvPr>
            <p:ph idx="1"/>
          </p:nvPr>
        </p:nvPicPr>
        <p:blipFill>
          <a:blip r:embed="rId3"/>
          <a:stretch>
            <a:fillRect/>
          </a:stretch>
        </p:blipFill>
        <p:spPr>
          <a:xfrm>
            <a:off x="1212574" y="2057400"/>
            <a:ext cx="9766853" cy="2743200"/>
          </a:xfrm>
          <a:prstGeom prst="rect">
            <a:avLst/>
          </a:prstGeom>
        </p:spPr>
      </p:pic>
    </p:spTree>
    <p:extLst>
      <p:ext uri="{BB962C8B-B14F-4D97-AF65-F5344CB8AC3E}">
        <p14:creationId xmlns:p14="http://schemas.microsoft.com/office/powerpoint/2010/main" val="217107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6" name="Content Placeholder 5">
            <a:extLst>
              <a:ext uri="{FF2B5EF4-FFF2-40B4-BE49-F238E27FC236}">
                <a16:creationId xmlns:a16="http://schemas.microsoft.com/office/drawing/2014/main" id="{E3E5C98E-9CB4-4E90-923B-8425C6D330B9}"/>
              </a:ext>
            </a:extLst>
          </p:cNvPr>
          <p:cNvPicPr>
            <a:picLocks noGrp="1" noChangeAspect="1"/>
          </p:cNvPicPr>
          <p:nvPr>
            <p:ph idx="1"/>
          </p:nvPr>
        </p:nvPicPr>
        <p:blipFill>
          <a:blip r:embed="rId3"/>
          <a:stretch>
            <a:fillRect/>
          </a:stretch>
        </p:blipFill>
        <p:spPr>
          <a:xfrm>
            <a:off x="404714" y="1049866"/>
            <a:ext cx="11382572" cy="5486400"/>
          </a:xfrm>
          <a:prstGeom prst="rect">
            <a:avLst/>
          </a:prstGeom>
        </p:spPr>
      </p:pic>
    </p:spTree>
    <p:extLst>
      <p:ext uri="{BB962C8B-B14F-4D97-AF65-F5344CB8AC3E}">
        <p14:creationId xmlns:p14="http://schemas.microsoft.com/office/powerpoint/2010/main" val="29886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p:txBody>
          <a:bodyPr>
            <a:normAutofit/>
          </a:bodyPr>
          <a:lstStyle/>
          <a:p>
            <a:r>
              <a:rPr lang="en-US" sz="3600" dirty="0"/>
              <a:t>Day 1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p:txBody>
          <a:bodyPr>
            <a:normAutofit/>
          </a:bodyPr>
          <a:lstStyle/>
          <a:p>
            <a:r>
              <a:rPr lang="en-US" dirty="0"/>
              <a:t>Why is data visualization important? </a:t>
            </a:r>
          </a:p>
          <a:p>
            <a:r>
              <a:rPr lang="en-US" dirty="0"/>
              <a:t>Best practices in data visualization </a:t>
            </a:r>
          </a:p>
          <a:p>
            <a:r>
              <a:rPr lang="en-US" dirty="0"/>
              <a:t>Data visualization in R </a:t>
            </a:r>
          </a:p>
          <a:p>
            <a:r>
              <a:rPr lang="en-US" dirty="0"/>
              <a:t>R setup </a:t>
            </a:r>
          </a:p>
          <a:p>
            <a:r>
              <a:rPr lang="en-US" dirty="0"/>
              <a:t>How to make a scatterplot in R </a:t>
            </a:r>
          </a:p>
          <a:p>
            <a:r>
              <a:rPr lang="en-US" dirty="0"/>
              <a:t>How to make a line graph in R </a:t>
            </a:r>
          </a:p>
          <a:p>
            <a:r>
              <a:rPr lang="en-US" dirty="0"/>
              <a:t>Questions</a:t>
            </a:r>
          </a:p>
        </p:txBody>
      </p:sp>
    </p:spTree>
    <p:extLst>
      <p:ext uri="{BB962C8B-B14F-4D97-AF65-F5344CB8AC3E}">
        <p14:creationId xmlns:p14="http://schemas.microsoft.com/office/powerpoint/2010/main" val="191675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Mappings</a:t>
            </a:r>
          </a:p>
        </p:txBody>
      </p:sp>
      <p:pic>
        <p:nvPicPr>
          <p:cNvPr id="5" name="Content Placeholder 4">
            <a:extLst>
              <a:ext uri="{FF2B5EF4-FFF2-40B4-BE49-F238E27FC236}">
                <a16:creationId xmlns:a16="http://schemas.microsoft.com/office/drawing/2014/main" id="{4CB6333E-9D8C-42DD-9A08-861E324E2405}"/>
              </a:ext>
            </a:extLst>
          </p:cNvPr>
          <p:cNvPicPr>
            <a:picLocks noGrp="1" noChangeAspect="1"/>
          </p:cNvPicPr>
          <p:nvPr>
            <p:ph idx="1"/>
          </p:nvPr>
        </p:nvPicPr>
        <p:blipFill>
          <a:blip r:embed="rId3"/>
          <a:stretch>
            <a:fillRect/>
          </a:stretch>
        </p:blipFill>
        <p:spPr>
          <a:xfrm>
            <a:off x="362294" y="1049866"/>
            <a:ext cx="11467411" cy="5486400"/>
          </a:xfrm>
          <a:prstGeom prst="rect">
            <a:avLst/>
          </a:prstGeom>
        </p:spPr>
      </p:pic>
    </p:spTree>
    <p:extLst>
      <p:ext uri="{BB962C8B-B14F-4D97-AF65-F5344CB8AC3E}">
        <p14:creationId xmlns:p14="http://schemas.microsoft.com/office/powerpoint/2010/main" val="188121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6" name="Content Placeholder 5">
            <a:extLst>
              <a:ext uri="{FF2B5EF4-FFF2-40B4-BE49-F238E27FC236}">
                <a16:creationId xmlns:a16="http://schemas.microsoft.com/office/drawing/2014/main" id="{F63CB925-896E-46CB-8B1B-6F7720137ABC}"/>
              </a:ext>
            </a:extLst>
          </p:cNvPr>
          <p:cNvPicPr>
            <a:picLocks noGrp="1" noChangeAspect="1"/>
          </p:cNvPicPr>
          <p:nvPr>
            <p:ph idx="1"/>
          </p:nvPr>
        </p:nvPicPr>
        <p:blipFill>
          <a:blip r:embed="rId3"/>
          <a:stretch>
            <a:fillRect/>
          </a:stretch>
        </p:blipFill>
        <p:spPr>
          <a:xfrm>
            <a:off x="361606" y="1049866"/>
            <a:ext cx="11468788" cy="5486400"/>
          </a:xfrm>
          <a:prstGeom prst="rect">
            <a:avLst/>
          </a:prstGeom>
        </p:spPr>
      </p:pic>
    </p:spTree>
    <p:extLst>
      <p:ext uri="{BB962C8B-B14F-4D97-AF65-F5344CB8AC3E}">
        <p14:creationId xmlns:p14="http://schemas.microsoft.com/office/powerpoint/2010/main" val="3586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7C479273-CA9A-4F33-86E5-1209C4628713}"/>
              </a:ext>
            </a:extLst>
          </p:cNvPr>
          <p:cNvPicPr>
            <a:picLocks noGrp="1" noChangeAspect="1"/>
          </p:cNvPicPr>
          <p:nvPr>
            <p:ph idx="1"/>
          </p:nvPr>
        </p:nvPicPr>
        <p:blipFill>
          <a:blip r:embed="rId3"/>
          <a:stretch>
            <a:fillRect/>
          </a:stretch>
        </p:blipFill>
        <p:spPr>
          <a:xfrm>
            <a:off x="482876" y="1049866"/>
            <a:ext cx="11226248" cy="5486400"/>
          </a:xfrm>
          <a:prstGeom prst="rect">
            <a:avLst/>
          </a:prstGeom>
        </p:spPr>
      </p:pic>
    </p:spTree>
    <p:extLst>
      <p:ext uri="{BB962C8B-B14F-4D97-AF65-F5344CB8AC3E}">
        <p14:creationId xmlns:p14="http://schemas.microsoft.com/office/powerpoint/2010/main" val="2414527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Line Graph</a:t>
            </a:r>
          </a:p>
        </p:txBody>
      </p:sp>
      <p:pic>
        <p:nvPicPr>
          <p:cNvPr id="5" name="Content Placeholder 4">
            <a:extLst>
              <a:ext uri="{FF2B5EF4-FFF2-40B4-BE49-F238E27FC236}">
                <a16:creationId xmlns:a16="http://schemas.microsoft.com/office/drawing/2014/main" id="{CFF9FBD5-8616-4567-A0E1-171066046463}"/>
              </a:ext>
            </a:extLst>
          </p:cNvPr>
          <p:cNvPicPr>
            <a:picLocks noGrp="1" noChangeAspect="1"/>
          </p:cNvPicPr>
          <p:nvPr>
            <p:ph idx="1"/>
          </p:nvPr>
        </p:nvPicPr>
        <p:blipFill>
          <a:blip r:embed="rId3"/>
          <a:stretch>
            <a:fillRect/>
          </a:stretch>
        </p:blipFill>
        <p:spPr>
          <a:xfrm>
            <a:off x="266218" y="1049866"/>
            <a:ext cx="11659564" cy="5486400"/>
          </a:xfrm>
          <a:prstGeom prst="rect">
            <a:avLst/>
          </a:prstGeom>
        </p:spPr>
      </p:pic>
    </p:spTree>
    <p:extLst>
      <p:ext uri="{BB962C8B-B14F-4D97-AF65-F5344CB8AC3E}">
        <p14:creationId xmlns:p14="http://schemas.microsoft.com/office/powerpoint/2010/main" val="118512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9" name="Content Placeholder 8">
            <a:extLst>
              <a:ext uri="{FF2B5EF4-FFF2-40B4-BE49-F238E27FC236}">
                <a16:creationId xmlns:a16="http://schemas.microsoft.com/office/drawing/2014/main" id="{35243159-12FF-4251-815E-4A2B420060B0}"/>
              </a:ext>
            </a:extLst>
          </p:cNvPr>
          <p:cNvPicPr>
            <a:picLocks noGrp="1" noChangeAspect="1"/>
          </p:cNvPicPr>
          <p:nvPr>
            <p:ph idx="1"/>
          </p:nvPr>
        </p:nvPicPr>
        <p:blipFill>
          <a:blip r:embed="rId3"/>
          <a:stretch>
            <a:fillRect/>
          </a:stretch>
        </p:blipFill>
        <p:spPr>
          <a:xfrm>
            <a:off x="431621" y="1017731"/>
            <a:ext cx="11328757" cy="5486400"/>
          </a:xfrm>
        </p:spPr>
      </p:pic>
    </p:spTree>
    <p:extLst>
      <p:ext uri="{BB962C8B-B14F-4D97-AF65-F5344CB8AC3E}">
        <p14:creationId xmlns:p14="http://schemas.microsoft.com/office/powerpoint/2010/main" val="2294406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C5F-8438-41EB-8BCB-3CB23992715E}"/>
              </a:ext>
            </a:extLst>
          </p:cNvPr>
          <p:cNvSpPr>
            <a:spLocks noGrp="1"/>
          </p:cNvSpPr>
          <p:nvPr>
            <p:ph type="title"/>
          </p:nvPr>
        </p:nvSpPr>
        <p:spPr/>
        <p:txBody>
          <a:bodyPr/>
          <a:lstStyle/>
          <a:p>
            <a:r>
              <a:rPr lang="en-US" dirty="0"/>
              <a:t>Plotting in R – Line Graph</a:t>
            </a:r>
          </a:p>
        </p:txBody>
      </p:sp>
      <p:pic>
        <p:nvPicPr>
          <p:cNvPr id="6" name="Content Placeholder 5">
            <a:extLst>
              <a:ext uri="{FF2B5EF4-FFF2-40B4-BE49-F238E27FC236}">
                <a16:creationId xmlns:a16="http://schemas.microsoft.com/office/drawing/2014/main" id="{3F0DB03B-0A09-411C-B1FC-E06332758A34}"/>
              </a:ext>
            </a:extLst>
          </p:cNvPr>
          <p:cNvPicPr>
            <a:picLocks noGrp="1" noChangeAspect="1"/>
          </p:cNvPicPr>
          <p:nvPr>
            <p:ph idx="1"/>
          </p:nvPr>
        </p:nvPicPr>
        <p:blipFill>
          <a:blip r:embed="rId3"/>
          <a:stretch>
            <a:fillRect/>
          </a:stretch>
        </p:blipFill>
        <p:spPr>
          <a:xfrm>
            <a:off x="341586" y="1017731"/>
            <a:ext cx="11508828" cy="5486400"/>
          </a:xfrm>
        </p:spPr>
      </p:pic>
    </p:spTree>
    <p:extLst>
      <p:ext uri="{BB962C8B-B14F-4D97-AF65-F5344CB8AC3E}">
        <p14:creationId xmlns:p14="http://schemas.microsoft.com/office/powerpoint/2010/main" val="1404645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8E6-FA71-40D6-90E5-13900123E867}"/>
              </a:ext>
            </a:extLst>
          </p:cNvPr>
          <p:cNvSpPr>
            <a:spLocks noGrp="1"/>
          </p:cNvSpPr>
          <p:nvPr>
            <p:ph type="title"/>
          </p:nvPr>
        </p:nvSpPr>
        <p:spPr/>
        <p:txBody>
          <a:bodyPr/>
          <a:lstStyle/>
          <a:p>
            <a:r>
              <a:rPr lang="en-US" dirty="0"/>
              <a:t>Plotting in R – Line Graph</a:t>
            </a:r>
          </a:p>
        </p:txBody>
      </p:sp>
      <p:pic>
        <p:nvPicPr>
          <p:cNvPr id="13" name="Content Placeholder 12">
            <a:extLst>
              <a:ext uri="{FF2B5EF4-FFF2-40B4-BE49-F238E27FC236}">
                <a16:creationId xmlns:a16="http://schemas.microsoft.com/office/drawing/2014/main" id="{A0BB8751-DB3F-4C72-BC19-7A272FDCF100}"/>
              </a:ext>
            </a:extLst>
          </p:cNvPr>
          <p:cNvPicPr>
            <a:picLocks noGrp="1" noChangeAspect="1"/>
          </p:cNvPicPr>
          <p:nvPr>
            <p:ph idx="1"/>
          </p:nvPr>
        </p:nvPicPr>
        <p:blipFill>
          <a:blip r:embed="rId3"/>
          <a:stretch>
            <a:fillRect/>
          </a:stretch>
        </p:blipFill>
        <p:spPr>
          <a:xfrm>
            <a:off x="488186" y="1017731"/>
            <a:ext cx="11215628" cy="5486400"/>
          </a:xfrm>
        </p:spPr>
      </p:pic>
    </p:spTree>
    <p:extLst>
      <p:ext uri="{BB962C8B-B14F-4D97-AF65-F5344CB8AC3E}">
        <p14:creationId xmlns:p14="http://schemas.microsoft.com/office/powerpoint/2010/main" val="920589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Basic principles of data visualization</a:t>
            </a:r>
          </a:p>
          <a:p>
            <a:r>
              <a:rPr lang="en-US" dirty="0"/>
              <a:t>Motivation for using ggplot2</a:t>
            </a:r>
          </a:p>
          <a:p>
            <a:r>
              <a:rPr lang="en-US" dirty="0"/>
              <a:t>How to get started with ggplot2</a:t>
            </a:r>
          </a:p>
          <a:p>
            <a:r>
              <a:rPr lang="en-US" dirty="0"/>
              <a:t>How to make a scatterplot in R</a:t>
            </a:r>
          </a:p>
          <a:p>
            <a:r>
              <a:rPr lang="en-US" dirty="0"/>
              <a:t>How to make a line graph in R</a:t>
            </a:r>
          </a:p>
        </p:txBody>
      </p:sp>
    </p:spTree>
    <p:extLst>
      <p:ext uri="{BB962C8B-B14F-4D97-AF65-F5344CB8AC3E}">
        <p14:creationId xmlns:p14="http://schemas.microsoft.com/office/powerpoint/2010/main" val="172212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28999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8E96C-64BE-FC49-848F-A8C5DFBE2F4F}"/>
              </a:ext>
            </a:extLst>
          </p:cNvPr>
          <p:cNvSpPr>
            <a:spLocks noGrp="1"/>
          </p:cNvSpPr>
          <p:nvPr>
            <p:ph type="ctrTitle"/>
          </p:nvPr>
        </p:nvSpPr>
        <p:spPr/>
        <p:txBody>
          <a:bodyPr/>
          <a:lstStyle/>
          <a:p>
            <a:r>
              <a:rPr lang="en-US" dirty="0"/>
              <a:t>Data Visualization in R</a:t>
            </a:r>
          </a:p>
        </p:txBody>
      </p:sp>
      <p:sp>
        <p:nvSpPr>
          <p:cNvPr id="5" name="Subtitle 4">
            <a:extLst>
              <a:ext uri="{FF2B5EF4-FFF2-40B4-BE49-F238E27FC236}">
                <a16:creationId xmlns:a16="http://schemas.microsoft.com/office/drawing/2014/main" id="{8FDA3654-1A1B-7749-B5C0-2D9829A8FDD8}"/>
              </a:ext>
            </a:extLst>
          </p:cNvPr>
          <p:cNvSpPr>
            <a:spLocks noGrp="1"/>
          </p:cNvSpPr>
          <p:nvPr>
            <p:ph type="subTitle" idx="1"/>
          </p:nvPr>
        </p:nvSpPr>
        <p:spPr/>
        <p:txBody>
          <a:bodyPr/>
          <a:lstStyle/>
          <a:p>
            <a:r>
              <a:rPr lang="en-US" dirty="0"/>
              <a:t>Jenn Schilling</a:t>
            </a:r>
          </a:p>
          <a:p>
            <a:r>
              <a:rPr lang="en-US" dirty="0"/>
              <a:t>April 13, 2021</a:t>
            </a:r>
          </a:p>
        </p:txBody>
      </p:sp>
    </p:spTree>
    <p:extLst>
      <p:ext uri="{BB962C8B-B14F-4D97-AF65-F5344CB8AC3E}">
        <p14:creationId xmlns:p14="http://schemas.microsoft.com/office/powerpoint/2010/main" val="379187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326543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C117-54AE-4231-8219-69E3526E2341}"/>
              </a:ext>
            </a:extLst>
          </p:cNvPr>
          <p:cNvSpPr>
            <a:spLocks noGrp="1"/>
          </p:cNvSpPr>
          <p:nvPr>
            <p:ph type="title"/>
          </p:nvPr>
        </p:nvSpPr>
        <p:spPr>
          <a:xfrm>
            <a:off x="643467" y="321734"/>
            <a:ext cx="10905066" cy="1135737"/>
          </a:xfrm>
        </p:spPr>
        <p:txBody>
          <a:bodyPr>
            <a:normAutofit/>
          </a:bodyPr>
          <a:lstStyle/>
          <a:p>
            <a:r>
              <a:rPr lang="en-US" sz="3600" dirty="0"/>
              <a:t>Day 2 Agenda</a:t>
            </a:r>
          </a:p>
        </p:txBody>
      </p:sp>
      <p:sp>
        <p:nvSpPr>
          <p:cNvPr id="3" name="Content Placeholder 2">
            <a:extLst>
              <a:ext uri="{FF2B5EF4-FFF2-40B4-BE49-F238E27FC236}">
                <a16:creationId xmlns:a16="http://schemas.microsoft.com/office/drawing/2014/main" id="{BDAA0CD9-D632-4B6B-BF3C-73302529A4C9}"/>
              </a:ext>
            </a:extLst>
          </p:cNvPr>
          <p:cNvSpPr>
            <a:spLocks noGrp="1"/>
          </p:cNvSpPr>
          <p:nvPr>
            <p:ph idx="1"/>
          </p:nvPr>
        </p:nvSpPr>
        <p:spPr>
          <a:xfrm>
            <a:off x="643467" y="1782981"/>
            <a:ext cx="10905066" cy="4393982"/>
          </a:xfrm>
        </p:spPr>
        <p:txBody>
          <a:bodyPr>
            <a:normAutofit/>
          </a:bodyPr>
          <a:lstStyle/>
          <a:p>
            <a:r>
              <a:rPr lang="en-US" dirty="0"/>
              <a:t>Recap of previous session </a:t>
            </a:r>
          </a:p>
          <a:p>
            <a:r>
              <a:rPr lang="en-US" dirty="0"/>
              <a:t>How to make a bar graph in R </a:t>
            </a:r>
          </a:p>
          <a:p>
            <a:r>
              <a:rPr lang="en-US" dirty="0"/>
              <a:t>Adding and changing titles and labels in R </a:t>
            </a:r>
          </a:p>
          <a:p>
            <a:r>
              <a:rPr lang="en-US" dirty="0"/>
              <a:t>Formatting options for plots in R</a:t>
            </a:r>
          </a:p>
          <a:p>
            <a:r>
              <a:rPr lang="en-US" dirty="0"/>
              <a:t>How to save a plot in R </a:t>
            </a:r>
          </a:p>
          <a:p>
            <a:r>
              <a:rPr lang="en-US" dirty="0"/>
              <a:t>Where to go from here </a:t>
            </a:r>
          </a:p>
          <a:p>
            <a:r>
              <a:rPr lang="en-US" dirty="0"/>
              <a:t>Questions</a:t>
            </a:r>
          </a:p>
        </p:txBody>
      </p:sp>
    </p:spTree>
    <p:extLst>
      <p:ext uri="{BB962C8B-B14F-4D97-AF65-F5344CB8AC3E}">
        <p14:creationId xmlns:p14="http://schemas.microsoft.com/office/powerpoint/2010/main" val="1105622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Learning Outcomes</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Explain how the grammar of graphics works in R</a:t>
            </a:r>
          </a:p>
          <a:p>
            <a:r>
              <a:rPr lang="en-US" dirty="0"/>
              <a:t>Create three different plots in R</a:t>
            </a:r>
          </a:p>
          <a:p>
            <a:r>
              <a:rPr lang="en-US" dirty="0"/>
              <a:t>Add titles and labels to a plot in R</a:t>
            </a:r>
          </a:p>
          <a:p>
            <a:r>
              <a:rPr lang="en-US" dirty="0"/>
              <a:t>Change the formatting of a plot in R</a:t>
            </a:r>
          </a:p>
        </p:txBody>
      </p:sp>
    </p:spTree>
    <p:extLst>
      <p:ext uri="{BB962C8B-B14F-4D97-AF65-F5344CB8AC3E}">
        <p14:creationId xmlns:p14="http://schemas.microsoft.com/office/powerpoint/2010/main" val="406154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Quick Recap</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r>
              <a:rPr lang="en-US" dirty="0"/>
              <a:t>Grammar of graphics</a:t>
            </a:r>
          </a:p>
          <a:p>
            <a:r>
              <a:rPr lang="en-US" dirty="0"/>
              <a:t>R setup</a:t>
            </a:r>
          </a:p>
          <a:p>
            <a:r>
              <a:rPr lang="en-US" dirty="0"/>
              <a:t>Making a plot</a:t>
            </a:r>
          </a:p>
        </p:txBody>
      </p:sp>
    </p:spTree>
    <p:extLst>
      <p:ext uri="{BB962C8B-B14F-4D97-AF65-F5344CB8AC3E}">
        <p14:creationId xmlns:p14="http://schemas.microsoft.com/office/powerpoint/2010/main" val="106384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The Grammar of Graphics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The basis of ggplot2</a:t>
            </a:r>
          </a:p>
          <a:p>
            <a:r>
              <a:rPr lang="en-US" dirty="0"/>
              <a:t>Build plots in layers:</a:t>
            </a:r>
          </a:p>
          <a:p>
            <a:pPr lvl="1"/>
            <a:r>
              <a:rPr lang="en-US" dirty="0"/>
              <a:t>Data to be visualized</a:t>
            </a:r>
          </a:p>
          <a:p>
            <a:pPr lvl="1"/>
            <a:r>
              <a:rPr lang="en-US" dirty="0">
                <a:highlight>
                  <a:srgbClr val="FFFF00"/>
                </a:highlight>
              </a:rPr>
              <a:t>Aes</a:t>
            </a:r>
            <a:r>
              <a:rPr lang="en-US" dirty="0"/>
              <a:t>thetic mappings</a:t>
            </a:r>
          </a:p>
          <a:p>
            <a:pPr lvl="1"/>
            <a:r>
              <a:rPr lang="en-US" dirty="0">
                <a:highlight>
                  <a:srgbClr val="FFFF00"/>
                </a:highlight>
              </a:rPr>
              <a:t>Geom</a:t>
            </a:r>
            <a:r>
              <a:rPr lang="en-US" dirty="0"/>
              <a:t>etric objects </a:t>
            </a:r>
          </a:p>
          <a:p>
            <a:pPr lvl="1"/>
            <a:r>
              <a:rPr lang="en-US" dirty="0">
                <a:highlight>
                  <a:srgbClr val="FFFF00"/>
                </a:highlight>
              </a:rPr>
              <a:t>Stat</a:t>
            </a:r>
            <a:r>
              <a:rPr lang="en-US" dirty="0"/>
              <a:t>istical transformations</a:t>
            </a:r>
          </a:p>
          <a:p>
            <a:pPr lvl="1"/>
            <a:r>
              <a:rPr lang="en-US" dirty="0">
                <a:highlight>
                  <a:srgbClr val="FFFF00"/>
                </a:highlight>
              </a:rPr>
              <a:t>Coord</a:t>
            </a:r>
            <a:r>
              <a:rPr lang="en-US" dirty="0"/>
              <a:t>inates</a:t>
            </a:r>
          </a:p>
          <a:p>
            <a:pPr lvl="1"/>
            <a:r>
              <a:rPr lang="en-US" dirty="0">
                <a:highlight>
                  <a:srgbClr val="FFFF00"/>
                </a:highlight>
              </a:rPr>
              <a:t>Scale</a:t>
            </a:r>
            <a:r>
              <a:rPr lang="en-US" dirty="0"/>
              <a:t>s </a:t>
            </a:r>
          </a:p>
          <a:p>
            <a:pPr lvl="1"/>
            <a:r>
              <a:rPr lang="en-US" dirty="0">
                <a:highlight>
                  <a:srgbClr val="FFFF00"/>
                </a:highlight>
              </a:rPr>
              <a:t>Facet</a:t>
            </a:r>
            <a:r>
              <a:rPr lang="en-US" dirty="0"/>
              <a:t>s</a:t>
            </a:r>
          </a:p>
        </p:txBody>
      </p:sp>
      <p:sp>
        <p:nvSpPr>
          <p:cNvPr id="9" name="Rectangle 8">
            <a:extLst>
              <a:ext uri="{FF2B5EF4-FFF2-40B4-BE49-F238E27FC236}">
                <a16:creationId xmlns:a16="http://schemas.microsoft.com/office/drawing/2014/main" id="{CB42C0D2-F25A-4263-BB6F-6CB8AB7BEDDE}"/>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(Wickham, 2010, p</a:t>
            </a:r>
            <a:r>
              <a:rPr lang="en-US" sz="1100" b="0" i="0" dirty="0">
                <a:solidFill>
                  <a:srgbClr val="808080"/>
                </a:solidFill>
                <a:effectLst/>
              </a:rPr>
              <a:t>. 8; Healy, 2019, p. 56)</a:t>
            </a:r>
            <a:endParaRPr lang="en-US" sz="1100" dirty="0"/>
          </a:p>
        </p:txBody>
      </p:sp>
      <p:pic>
        <p:nvPicPr>
          <p:cNvPr id="5" name="Picture 4">
            <a:extLst>
              <a:ext uri="{FF2B5EF4-FFF2-40B4-BE49-F238E27FC236}">
                <a16:creationId xmlns:a16="http://schemas.microsoft.com/office/drawing/2014/main" id="{F25EC735-27F2-4EBE-86E3-83EAEDD4410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406" y="2931069"/>
            <a:ext cx="6632127" cy="2097806"/>
          </a:xfrm>
          <a:prstGeom prst="rect">
            <a:avLst/>
          </a:prstGeom>
        </p:spPr>
      </p:pic>
    </p:spTree>
    <p:extLst>
      <p:ext uri="{BB962C8B-B14F-4D97-AF65-F5344CB8AC3E}">
        <p14:creationId xmlns:p14="http://schemas.microsoft.com/office/powerpoint/2010/main" val="1502965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4" name="Content Placeholder 3">
            <a:extLst>
              <a:ext uri="{FF2B5EF4-FFF2-40B4-BE49-F238E27FC236}">
                <a16:creationId xmlns:a16="http://schemas.microsoft.com/office/drawing/2014/main" id="{2566C0A7-AA90-4687-9D86-AAA3E8AD2F4A}"/>
              </a:ext>
            </a:extLst>
          </p:cNvPr>
          <p:cNvPicPr>
            <a:picLocks noGrp="1" noChangeAspect="1"/>
          </p:cNvPicPr>
          <p:nvPr>
            <p:ph idx="1"/>
          </p:nvPr>
        </p:nvPicPr>
        <p:blipFill>
          <a:blip r:embed="rId3"/>
          <a:stretch>
            <a:fillRect/>
          </a:stretch>
        </p:blipFill>
        <p:spPr>
          <a:xfrm>
            <a:off x="2956338" y="1231900"/>
            <a:ext cx="6279325" cy="4394200"/>
          </a:xfrm>
          <a:prstGeom prst="rect">
            <a:avLst/>
          </a:prstGeom>
        </p:spPr>
      </p:pic>
    </p:spTree>
    <p:extLst>
      <p:ext uri="{BB962C8B-B14F-4D97-AF65-F5344CB8AC3E}">
        <p14:creationId xmlns:p14="http://schemas.microsoft.com/office/powerpoint/2010/main" val="1774599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Geom</a:t>
            </a:r>
            <a:r>
              <a:rPr lang="en-US" sz="3600" dirty="0"/>
              <a:t>etric Objects</a:t>
            </a:r>
          </a:p>
        </p:txBody>
      </p:sp>
      <p:pic>
        <p:nvPicPr>
          <p:cNvPr id="4" name="Content Placeholder 3">
            <a:extLst>
              <a:ext uri="{FF2B5EF4-FFF2-40B4-BE49-F238E27FC236}">
                <a16:creationId xmlns:a16="http://schemas.microsoft.com/office/drawing/2014/main" id="{B3D23658-9F55-488F-AB3C-2823FA42073B}"/>
              </a:ext>
            </a:extLst>
          </p:cNvPr>
          <p:cNvPicPr>
            <a:picLocks noGrp="1" noChangeAspect="1"/>
          </p:cNvPicPr>
          <p:nvPr>
            <p:ph idx="1"/>
          </p:nvPr>
        </p:nvPicPr>
        <p:blipFill>
          <a:blip r:embed="rId3"/>
          <a:stretch>
            <a:fillRect/>
          </a:stretch>
        </p:blipFill>
        <p:spPr>
          <a:xfrm>
            <a:off x="318596" y="1049866"/>
            <a:ext cx="11554808" cy="5486400"/>
          </a:xfrm>
          <a:prstGeom prst="rect">
            <a:avLst/>
          </a:prstGeom>
        </p:spPr>
      </p:pic>
    </p:spTree>
    <p:extLst>
      <p:ext uri="{BB962C8B-B14F-4D97-AF65-F5344CB8AC3E}">
        <p14:creationId xmlns:p14="http://schemas.microsoft.com/office/powerpoint/2010/main" val="113686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5430B765-FA80-4B4C-84A2-AC2971441440}"/>
              </a:ext>
            </a:extLst>
          </p:cNvPr>
          <p:cNvPicPr>
            <a:picLocks noGrp="1" noChangeAspect="1"/>
          </p:cNvPicPr>
          <p:nvPr>
            <p:ph idx="1"/>
          </p:nvPr>
        </p:nvPicPr>
        <p:blipFill>
          <a:blip r:embed="rId3"/>
          <a:stretch>
            <a:fillRect/>
          </a:stretch>
        </p:blipFill>
        <p:spPr>
          <a:xfrm>
            <a:off x="412847" y="1049866"/>
            <a:ext cx="11366306" cy="5486400"/>
          </a:xfrm>
          <a:prstGeom prst="rect">
            <a:avLst/>
          </a:prstGeom>
        </p:spPr>
      </p:pic>
    </p:spTree>
    <p:extLst>
      <p:ext uri="{BB962C8B-B14F-4D97-AF65-F5344CB8AC3E}">
        <p14:creationId xmlns:p14="http://schemas.microsoft.com/office/powerpoint/2010/main" val="81759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1496498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5" name="Content Placeholder 4">
            <a:extLst>
              <a:ext uri="{FF2B5EF4-FFF2-40B4-BE49-F238E27FC236}">
                <a16:creationId xmlns:a16="http://schemas.microsoft.com/office/drawing/2014/main" id="{91CE8632-1D8F-4B79-9175-BC3CA91403AC}"/>
              </a:ext>
            </a:extLst>
          </p:cNvPr>
          <p:cNvPicPr>
            <a:picLocks noGrp="1" noChangeAspect="1"/>
          </p:cNvPicPr>
          <p:nvPr>
            <p:ph idx="1"/>
          </p:nvPr>
        </p:nvPicPr>
        <p:blipFill>
          <a:blip r:embed="rId3"/>
          <a:stretch>
            <a:fillRect/>
          </a:stretch>
        </p:blipFill>
        <p:spPr>
          <a:xfrm>
            <a:off x="344501" y="1049866"/>
            <a:ext cx="11502998" cy="5486400"/>
          </a:xfrm>
          <a:prstGeom prst="rect">
            <a:avLst/>
          </a:prstGeom>
        </p:spPr>
      </p:pic>
    </p:spTree>
    <p:extLst>
      <p:ext uri="{BB962C8B-B14F-4D97-AF65-F5344CB8AC3E}">
        <p14:creationId xmlns:p14="http://schemas.microsoft.com/office/powerpoint/2010/main" val="1394165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6" name="Content Placeholder 5">
            <a:extLst>
              <a:ext uri="{FF2B5EF4-FFF2-40B4-BE49-F238E27FC236}">
                <a16:creationId xmlns:a16="http://schemas.microsoft.com/office/drawing/2014/main" id="{87AA58B3-0EE8-48CA-AD17-0D6D1C57F20E}"/>
              </a:ext>
            </a:extLst>
          </p:cNvPr>
          <p:cNvPicPr>
            <a:picLocks noGrp="1" noChangeAspect="1"/>
          </p:cNvPicPr>
          <p:nvPr>
            <p:ph idx="1"/>
          </p:nvPr>
        </p:nvPicPr>
        <p:blipFill>
          <a:blip r:embed="rId3"/>
          <a:stretch>
            <a:fillRect/>
          </a:stretch>
        </p:blipFill>
        <p:spPr>
          <a:xfrm>
            <a:off x="285262" y="1049866"/>
            <a:ext cx="11621476" cy="5486400"/>
          </a:xfrm>
          <a:prstGeom prst="rect">
            <a:avLst/>
          </a:prstGeom>
        </p:spPr>
      </p:pic>
    </p:spTree>
    <p:extLst>
      <p:ext uri="{BB962C8B-B14F-4D97-AF65-F5344CB8AC3E}">
        <p14:creationId xmlns:p14="http://schemas.microsoft.com/office/powerpoint/2010/main" val="386870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98C1-FA58-4320-A784-DA84B4A514F9}"/>
              </a:ext>
            </a:extLst>
          </p:cNvPr>
          <p:cNvSpPr>
            <a:spLocks noGrp="1"/>
          </p:cNvSpPr>
          <p:nvPr>
            <p:ph type="title"/>
          </p:nvPr>
        </p:nvSpPr>
        <p:spPr/>
        <p:txBody>
          <a:bodyPr>
            <a:normAutofit/>
          </a:bodyPr>
          <a:lstStyle/>
          <a:p>
            <a:r>
              <a:rPr lang="en-US" sz="3600" dirty="0"/>
              <a:t>Why visualize data?</a:t>
            </a:r>
          </a:p>
        </p:txBody>
      </p:sp>
      <p:sp>
        <p:nvSpPr>
          <p:cNvPr id="3" name="Content Placeholder 2">
            <a:extLst>
              <a:ext uri="{FF2B5EF4-FFF2-40B4-BE49-F238E27FC236}">
                <a16:creationId xmlns:a16="http://schemas.microsoft.com/office/drawing/2014/main" id="{0C6A2005-25DE-4065-A5A6-FFEA4D95E301}"/>
              </a:ext>
            </a:extLst>
          </p:cNvPr>
          <p:cNvSpPr>
            <a:spLocks noGrp="1"/>
          </p:cNvSpPr>
          <p:nvPr>
            <p:ph idx="1"/>
          </p:nvPr>
        </p:nvSpPr>
        <p:spPr/>
        <p:txBody>
          <a:bodyPr>
            <a:normAutofit/>
          </a:bodyPr>
          <a:lstStyle/>
          <a:p>
            <a:pPr fontAlgn="base"/>
            <a:r>
              <a:rPr lang="en-US" dirty="0"/>
              <a:t>Gain understanding </a:t>
            </a:r>
          </a:p>
          <a:p>
            <a:pPr fontAlgn="base"/>
            <a:r>
              <a:rPr lang="en-US" dirty="0"/>
              <a:t>Show patterns</a:t>
            </a:r>
          </a:p>
          <a:p>
            <a:pPr fontAlgn="base"/>
            <a:r>
              <a:rPr lang="en-US" dirty="0"/>
              <a:t>Engage viewer</a:t>
            </a:r>
          </a:p>
          <a:p>
            <a:pPr fontAlgn="base"/>
            <a:r>
              <a:rPr lang="en-US" dirty="0"/>
              <a:t>Convince viewer</a:t>
            </a:r>
          </a:p>
          <a:p>
            <a:pPr fontAlgn="base"/>
            <a:r>
              <a:rPr lang="en-US" dirty="0"/>
              <a:t>Tell a story</a:t>
            </a:r>
          </a:p>
          <a:p>
            <a:endParaRPr lang="en-US" sz="2000" dirty="0"/>
          </a:p>
        </p:txBody>
      </p:sp>
    </p:spTree>
    <p:extLst>
      <p:ext uri="{BB962C8B-B14F-4D97-AF65-F5344CB8AC3E}">
        <p14:creationId xmlns:p14="http://schemas.microsoft.com/office/powerpoint/2010/main" val="202200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Aggregated Data</a:t>
            </a:r>
          </a:p>
        </p:txBody>
      </p:sp>
      <p:pic>
        <p:nvPicPr>
          <p:cNvPr id="16" name="Content Placeholder 15">
            <a:extLst>
              <a:ext uri="{FF2B5EF4-FFF2-40B4-BE49-F238E27FC236}">
                <a16:creationId xmlns:a16="http://schemas.microsoft.com/office/drawing/2014/main" id="{E518BECE-5129-4B2C-A91F-CB1F490D2215}"/>
              </a:ext>
            </a:extLst>
          </p:cNvPr>
          <p:cNvPicPr>
            <a:picLocks noGrp="1" noChangeAspect="1"/>
          </p:cNvPicPr>
          <p:nvPr>
            <p:ph idx="1"/>
          </p:nvPr>
        </p:nvPicPr>
        <p:blipFill>
          <a:blip r:embed="rId3"/>
          <a:stretch>
            <a:fillRect/>
          </a:stretch>
        </p:blipFill>
        <p:spPr>
          <a:xfrm>
            <a:off x="248621" y="1828800"/>
            <a:ext cx="11694759" cy="3200400"/>
          </a:xfrm>
        </p:spPr>
      </p:pic>
    </p:spTree>
    <p:extLst>
      <p:ext uri="{BB962C8B-B14F-4D97-AF65-F5344CB8AC3E}">
        <p14:creationId xmlns:p14="http://schemas.microsoft.com/office/powerpoint/2010/main" val="2810378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16" name="Content Placeholder 15">
            <a:extLst>
              <a:ext uri="{FF2B5EF4-FFF2-40B4-BE49-F238E27FC236}">
                <a16:creationId xmlns:a16="http://schemas.microsoft.com/office/drawing/2014/main" id="{C19833A0-F0E2-4DBC-AC5E-588233C24501}"/>
              </a:ext>
            </a:extLst>
          </p:cNvPr>
          <p:cNvPicPr>
            <a:picLocks noGrp="1" noChangeAspect="1"/>
          </p:cNvPicPr>
          <p:nvPr>
            <p:ph idx="1"/>
          </p:nvPr>
        </p:nvPicPr>
        <p:blipFill>
          <a:blip r:embed="rId3"/>
          <a:stretch>
            <a:fillRect/>
          </a:stretch>
        </p:blipFill>
        <p:spPr>
          <a:xfrm>
            <a:off x="318596" y="1049866"/>
            <a:ext cx="11554807" cy="5486400"/>
          </a:xfrm>
        </p:spPr>
      </p:pic>
    </p:spTree>
    <p:extLst>
      <p:ext uri="{BB962C8B-B14F-4D97-AF65-F5344CB8AC3E}">
        <p14:creationId xmlns:p14="http://schemas.microsoft.com/office/powerpoint/2010/main" val="2137391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Bar Graph of Aggregated Data</a:t>
            </a:r>
          </a:p>
        </p:txBody>
      </p:sp>
      <p:pic>
        <p:nvPicPr>
          <p:cNvPr id="6" name="Content Placeholder 5">
            <a:extLst>
              <a:ext uri="{FF2B5EF4-FFF2-40B4-BE49-F238E27FC236}">
                <a16:creationId xmlns:a16="http://schemas.microsoft.com/office/drawing/2014/main" id="{39B42539-E929-4088-AD3B-77529B70B1B4}"/>
              </a:ext>
            </a:extLst>
          </p:cNvPr>
          <p:cNvPicPr>
            <a:picLocks noGrp="1" noChangeAspect="1"/>
          </p:cNvPicPr>
          <p:nvPr>
            <p:ph idx="1"/>
          </p:nvPr>
        </p:nvPicPr>
        <p:blipFill>
          <a:blip r:embed="rId3"/>
          <a:stretch>
            <a:fillRect/>
          </a:stretch>
        </p:blipFill>
        <p:spPr>
          <a:xfrm>
            <a:off x="288669" y="1049866"/>
            <a:ext cx="11614661" cy="5486400"/>
          </a:xfrm>
        </p:spPr>
      </p:pic>
    </p:spTree>
    <p:extLst>
      <p:ext uri="{BB962C8B-B14F-4D97-AF65-F5344CB8AC3E}">
        <p14:creationId xmlns:p14="http://schemas.microsoft.com/office/powerpoint/2010/main" val="3467190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6" name="Content Placeholder 5">
            <a:extLst>
              <a:ext uri="{FF2B5EF4-FFF2-40B4-BE49-F238E27FC236}">
                <a16:creationId xmlns:a16="http://schemas.microsoft.com/office/drawing/2014/main" id="{35005129-2B8C-44F9-A09F-353F32B64913}"/>
              </a:ext>
            </a:extLst>
          </p:cNvPr>
          <p:cNvPicPr>
            <a:picLocks noGrp="1" noChangeAspect="1"/>
          </p:cNvPicPr>
          <p:nvPr>
            <p:ph idx="1"/>
          </p:nvPr>
        </p:nvPicPr>
        <p:blipFill>
          <a:blip r:embed="rId3"/>
          <a:stretch>
            <a:fillRect/>
          </a:stretch>
        </p:blipFill>
        <p:spPr>
          <a:xfrm>
            <a:off x="1654730" y="1253331"/>
            <a:ext cx="8882540" cy="4351338"/>
          </a:xfrm>
          <a:prstGeom prst="rect">
            <a:avLst/>
          </a:prstGeom>
        </p:spPr>
      </p:pic>
    </p:spTree>
    <p:extLst>
      <p:ext uri="{BB962C8B-B14F-4D97-AF65-F5344CB8AC3E}">
        <p14:creationId xmlns:p14="http://schemas.microsoft.com/office/powerpoint/2010/main" val="4291556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124B3785-4898-48E6-9218-A00FED9353C2}"/>
              </a:ext>
            </a:extLst>
          </p:cNvPr>
          <p:cNvPicPr>
            <a:picLocks noGrp="1" noChangeAspect="1"/>
          </p:cNvPicPr>
          <p:nvPr>
            <p:ph idx="1"/>
          </p:nvPr>
        </p:nvPicPr>
        <p:blipFill>
          <a:blip r:embed="rId3"/>
          <a:stretch>
            <a:fillRect/>
          </a:stretch>
        </p:blipFill>
        <p:spPr>
          <a:xfrm>
            <a:off x="575405" y="1049866"/>
            <a:ext cx="11041190" cy="5486400"/>
          </a:xfrm>
          <a:prstGeom prst="rect">
            <a:avLst/>
          </a:prstGeom>
        </p:spPr>
      </p:pic>
    </p:spTree>
    <p:extLst>
      <p:ext uri="{BB962C8B-B14F-4D97-AF65-F5344CB8AC3E}">
        <p14:creationId xmlns:p14="http://schemas.microsoft.com/office/powerpoint/2010/main" val="3116422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A93FFF30-1935-45A0-A392-D058EF93B93A}"/>
              </a:ext>
            </a:extLst>
          </p:cNvPr>
          <p:cNvPicPr>
            <a:picLocks noGrp="1" noChangeAspect="1"/>
          </p:cNvPicPr>
          <p:nvPr>
            <p:ph idx="1"/>
          </p:nvPr>
        </p:nvPicPr>
        <p:blipFill>
          <a:blip r:embed="rId3"/>
          <a:stretch>
            <a:fillRect/>
          </a:stretch>
        </p:blipFill>
        <p:spPr>
          <a:xfrm>
            <a:off x="605812" y="1049866"/>
            <a:ext cx="10980376" cy="5486400"/>
          </a:xfrm>
          <a:prstGeom prst="rect">
            <a:avLst/>
          </a:prstGeom>
        </p:spPr>
      </p:pic>
    </p:spTree>
    <p:extLst>
      <p:ext uri="{BB962C8B-B14F-4D97-AF65-F5344CB8AC3E}">
        <p14:creationId xmlns:p14="http://schemas.microsoft.com/office/powerpoint/2010/main" val="409142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5" name="Content Placeholder 4">
            <a:extLst>
              <a:ext uri="{FF2B5EF4-FFF2-40B4-BE49-F238E27FC236}">
                <a16:creationId xmlns:a16="http://schemas.microsoft.com/office/drawing/2014/main" id="{8FFF6C1D-B7EA-43FA-99AB-E4D92436BDDC}"/>
              </a:ext>
            </a:extLst>
          </p:cNvPr>
          <p:cNvPicPr>
            <a:picLocks noGrp="1" noChangeAspect="1"/>
          </p:cNvPicPr>
          <p:nvPr>
            <p:ph idx="1"/>
          </p:nvPr>
        </p:nvPicPr>
        <p:blipFill>
          <a:blip r:embed="rId3"/>
          <a:stretch>
            <a:fillRect/>
          </a:stretch>
        </p:blipFill>
        <p:spPr>
          <a:xfrm>
            <a:off x="498493" y="1049866"/>
            <a:ext cx="11195013" cy="5486400"/>
          </a:xfrm>
          <a:prstGeom prst="rect">
            <a:avLst/>
          </a:prstGeom>
        </p:spPr>
      </p:pic>
    </p:spTree>
    <p:extLst>
      <p:ext uri="{BB962C8B-B14F-4D97-AF65-F5344CB8AC3E}">
        <p14:creationId xmlns:p14="http://schemas.microsoft.com/office/powerpoint/2010/main" val="3228684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a:t>
            </a:r>
          </a:p>
        </p:txBody>
      </p:sp>
      <p:pic>
        <p:nvPicPr>
          <p:cNvPr id="6" name="Content Placeholder 5">
            <a:extLst>
              <a:ext uri="{FF2B5EF4-FFF2-40B4-BE49-F238E27FC236}">
                <a16:creationId xmlns:a16="http://schemas.microsoft.com/office/drawing/2014/main" id="{37237B39-29B5-4256-A320-FADA5EBDC02C}"/>
              </a:ext>
            </a:extLst>
          </p:cNvPr>
          <p:cNvPicPr>
            <a:picLocks noGrp="1" noChangeAspect="1"/>
          </p:cNvPicPr>
          <p:nvPr>
            <p:ph idx="1"/>
          </p:nvPr>
        </p:nvPicPr>
        <p:blipFill>
          <a:blip r:embed="rId3"/>
          <a:stretch>
            <a:fillRect/>
          </a:stretch>
        </p:blipFill>
        <p:spPr>
          <a:xfrm>
            <a:off x="318423" y="1049866"/>
            <a:ext cx="11555154" cy="5486400"/>
          </a:xfrm>
          <a:prstGeom prst="rect">
            <a:avLst/>
          </a:prstGeom>
        </p:spPr>
      </p:pic>
    </p:spTree>
    <p:extLst>
      <p:ext uri="{BB962C8B-B14F-4D97-AF65-F5344CB8AC3E}">
        <p14:creationId xmlns:p14="http://schemas.microsoft.com/office/powerpoint/2010/main" val="1820351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Aggregate Data</a:t>
            </a:r>
          </a:p>
        </p:txBody>
      </p:sp>
      <p:pic>
        <p:nvPicPr>
          <p:cNvPr id="7" name="Content Placeholder 6">
            <a:extLst>
              <a:ext uri="{FF2B5EF4-FFF2-40B4-BE49-F238E27FC236}">
                <a16:creationId xmlns:a16="http://schemas.microsoft.com/office/drawing/2014/main" id="{DF24CF08-0154-4E89-818F-CF590507CF19}"/>
              </a:ext>
            </a:extLst>
          </p:cNvPr>
          <p:cNvPicPr>
            <a:picLocks noGrp="1" noChangeAspect="1"/>
          </p:cNvPicPr>
          <p:nvPr>
            <p:ph idx="1"/>
          </p:nvPr>
        </p:nvPicPr>
        <p:blipFill>
          <a:blip r:embed="rId3"/>
          <a:stretch>
            <a:fillRect/>
          </a:stretch>
        </p:blipFill>
        <p:spPr>
          <a:xfrm>
            <a:off x="4459925" y="1253331"/>
            <a:ext cx="3272151" cy="4351338"/>
          </a:xfrm>
        </p:spPr>
      </p:pic>
    </p:spTree>
    <p:extLst>
      <p:ext uri="{BB962C8B-B14F-4D97-AF65-F5344CB8AC3E}">
        <p14:creationId xmlns:p14="http://schemas.microsoft.com/office/powerpoint/2010/main" val="467891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 &amp; </a:t>
            </a:r>
            <a:r>
              <a:rPr lang="en-US" sz="3600" dirty="0">
                <a:highlight>
                  <a:srgbClr val="FFFF00"/>
                </a:highlight>
              </a:rPr>
              <a:t>Geo</a:t>
            </a:r>
            <a:r>
              <a:rPr lang="en-US" sz="3600" dirty="0"/>
              <a:t>metric Objects</a:t>
            </a:r>
          </a:p>
        </p:txBody>
      </p:sp>
      <p:pic>
        <p:nvPicPr>
          <p:cNvPr id="13" name="Content Placeholder 12">
            <a:extLst>
              <a:ext uri="{FF2B5EF4-FFF2-40B4-BE49-F238E27FC236}">
                <a16:creationId xmlns:a16="http://schemas.microsoft.com/office/drawing/2014/main" id="{DC9CF0F2-6F9A-482D-821D-71710FD9F37C}"/>
              </a:ext>
            </a:extLst>
          </p:cNvPr>
          <p:cNvPicPr>
            <a:picLocks noGrp="1" noChangeAspect="1"/>
          </p:cNvPicPr>
          <p:nvPr>
            <p:ph idx="1"/>
          </p:nvPr>
        </p:nvPicPr>
        <p:blipFill>
          <a:blip r:embed="rId3"/>
          <a:stretch>
            <a:fillRect/>
          </a:stretch>
        </p:blipFill>
        <p:spPr>
          <a:xfrm>
            <a:off x="291718" y="1049866"/>
            <a:ext cx="11608563" cy="5486400"/>
          </a:xfrm>
        </p:spPr>
      </p:pic>
    </p:spTree>
    <p:extLst>
      <p:ext uri="{BB962C8B-B14F-4D97-AF65-F5344CB8AC3E}">
        <p14:creationId xmlns:p14="http://schemas.microsoft.com/office/powerpoint/2010/main" val="378038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FEE-5876-42FE-A373-AF4D92CCA7EF}"/>
              </a:ext>
            </a:extLst>
          </p:cNvPr>
          <p:cNvSpPr>
            <a:spLocks noGrp="1"/>
          </p:cNvSpPr>
          <p:nvPr>
            <p:ph type="title"/>
          </p:nvPr>
        </p:nvSpPr>
        <p:spPr>
          <a:xfrm>
            <a:off x="643467" y="321734"/>
            <a:ext cx="10905066" cy="1135737"/>
          </a:xfrm>
        </p:spPr>
        <p:txBody>
          <a:bodyPr>
            <a:normAutofit/>
          </a:bodyPr>
          <a:lstStyle/>
          <a:p>
            <a:r>
              <a:rPr lang="en-US" sz="3600" dirty="0"/>
              <a:t>Datasets of (x, y) coordinate pairs</a:t>
            </a:r>
          </a:p>
        </p:txBody>
      </p:sp>
      <p:graphicFrame>
        <p:nvGraphicFramePr>
          <p:cNvPr id="5" name="Table 4">
            <a:extLst>
              <a:ext uri="{FF2B5EF4-FFF2-40B4-BE49-F238E27FC236}">
                <a16:creationId xmlns:a16="http://schemas.microsoft.com/office/drawing/2014/main" id="{C6F30C34-031E-4EC4-87A9-A09D6BA441E1}"/>
              </a:ext>
            </a:extLst>
          </p:cNvPr>
          <p:cNvGraphicFramePr>
            <a:graphicFrameLocks noGrp="1"/>
          </p:cNvGraphicFramePr>
          <p:nvPr>
            <p:extLst>
              <p:ext uri="{D42A27DB-BD31-4B8C-83A1-F6EECF244321}">
                <p14:modId xmlns:p14="http://schemas.microsoft.com/office/powerpoint/2010/main" val="843297270"/>
              </p:ext>
            </p:extLst>
          </p:nvPr>
        </p:nvGraphicFramePr>
        <p:xfrm>
          <a:off x="3048000" y="1779205"/>
          <a:ext cx="6096000" cy="3973830"/>
        </p:xfrm>
        <a:graphic>
          <a:graphicData uri="http://schemas.openxmlformats.org/drawingml/2006/table">
            <a:tbl>
              <a:tblPr/>
              <a:tblGrid>
                <a:gridCol w="1016000">
                  <a:extLst>
                    <a:ext uri="{9D8B030D-6E8A-4147-A177-3AD203B41FA5}">
                      <a16:colId xmlns:a16="http://schemas.microsoft.com/office/drawing/2014/main" val="3514377628"/>
                    </a:ext>
                  </a:extLst>
                </a:gridCol>
                <a:gridCol w="1016000">
                  <a:extLst>
                    <a:ext uri="{9D8B030D-6E8A-4147-A177-3AD203B41FA5}">
                      <a16:colId xmlns:a16="http://schemas.microsoft.com/office/drawing/2014/main" val="1229020904"/>
                    </a:ext>
                  </a:extLst>
                </a:gridCol>
                <a:gridCol w="1016000">
                  <a:extLst>
                    <a:ext uri="{9D8B030D-6E8A-4147-A177-3AD203B41FA5}">
                      <a16:colId xmlns:a16="http://schemas.microsoft.com/office/drawing/2014/main" val="737257283"/>
                    </a:ext>
                  </a:extLst>
                </a:gridCol>
                <a:gridCol w="1016000">
                  <a:extLst>
                    <a:ext uri="{9D8B030D-6E8A-4147-A177-3AD203B41FA5}">
                      <a16:colId xmlns:a16="http://schemas.microsoft.com/office/drawing/2014/main" val="2250899184"/>
                    </a:ext>
                  </a:extLst>
                </a:gridCol>
                <a:gridCol w="1016000">
                  <a:extLst>
                    <a:ext uri="{9D8B030D-6E8A-4147-A177-3AD203B41FA5}">
                      <a16:colId xmlns:a16="http://schemas.microsoft.com/office/drawing/2014/main" val="2654916173"/>
                    </a:ext>
                  </a:extLst>
                </a:gridCol>
                <a:gridCol w="1016000">
                  <a:extLst>
                    <a:ext uri="{9D8B030D-6E8A-4147-A177-3AD203B41FA5}">
                      <a16:colId xmlns:a16="http://schemas.microsoft.com/office/drawing/2014/main" val="1997414688"/>
                    </a:ext>
                  </a:extLst>
                </a:gridCol>
              </a:tblGrid>
              <a:tr h="190500">
                <a:tc>
                  <a:txBody>
                    <a:bodyPr/>
                    <a:lstStyle/>
                    <a:p>
                      <a:pPr algn="ctr" fontAlgn="b"/>
                      <a:r>
                        <a:rPr lang="en-US" sz="1800" b="1" i="0" u="none" strike="noStrike">
                          <a:solidFill>
                            <a:srgbClr val="000000"/>
                          </a:solidFill>
                          <a:effectLst/>
                          <a:latin typeface="Calibri" panose="020F0502020204030204" pitchFamily="34" charset="0"/>
                        </a:rPr>
                        <a:t>dataset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mean_y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sd_y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a:solidFill>
                            <a:srgbClr val="000000"/>
                          </a:solidFill>
                          <a:effectLst/>
                          <a:latin typeface="Calibri" panose="020F0502020204030204" pitchFamily="34" charset="0"/>
                        </a:rPr>
                        <a:t>corr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3619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292374"/>
                  </a:ext>
                </a:extLst>
              </a:tr>
              <a:tr h="190500">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804452"/>
                  </a:ext>
                </a:extLst>
              </a:tr>
              <a:tr h="190500">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404193"/>
                  </a:ext>
                </a:extLst>
              </a:tr>
              <a:tr h="190500">
                <a:tc>
                  <a:txBody>
                    <a:bodyPr/>
                    <a:lstStyle/>
                    <a:p>
                      <a:pPr algn="ctr" fontAlgn="b"/>
                      <a:r>
                        <a:rPr lang="en-US"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58717"/>
                  </a:ext>
                </a:extLst>
              </a:tr>
              <a:tr h="190500">
                <a:tc>
                  <a:txBody>
                    <a:bodyPr/>
                    <a:lstStyle/>
                    <a:p>
                      <a:pPr algn="ct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247811"/>
                  </a:ext>
                </a:extLst>
              </a:tr>
              <a:tr h="190500">
                <a:tc>
                  <a:txBody>
                    <a:bodyPr/>
                    <a:lstStyle/>
                    <a:p>
                      <a:pPr algn="ctr" fontAlgn="b"/>
                      <a:r>
                        <a:rPr lang="en-US" sz="18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55561"/>
                  </a:ext>
                </a:extLst>
              </a:tr>
              <a:tr h="190500">
                <a:tc>
                  <a:txBody>
                    <a:bodyPr/>
                    <a:lstStyle/>
                    <a:p>
                      <a:pPr algn="ct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476768"/>
                  </a:ext>
                </a:extLst>
              </a:tr>
              <a:tr h="190500">
                <a:tc>
                  <a:txBody>
                    <a:bodyPr/>
                    <a:lstStyle/>
                    <a:p>
                      <a:pPr algn="ctr" fontAlgn="b"/>
                      <a:r>
                        <a:rPr lang="en-US" sz="18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60384"/>
                  </a:ext>
                </a:extLst>
              </a:tr>
              <a:tr h="190500">
                <a:tc>
                  <a:txBody>
                    <a:bodyPr/>
                    <a:lstStyle/>
                    <a:p>
                      <a:pPr algn="ctr" fontAlgn="b"/>
                      <a:r>
                        <a:rPr lang="en-US" sz="18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145964"/>
                  </a:ext>
                </a:extLst>
              </a:tr>
              <a:tr h="190500">
                <a:tc>
                  <a:txBody>
                    <a:bodyPr/>
                    <a:lstStyle/>
                    <a:p>
                      <a:pPr algn="ctr" fontAlgn="b"/>
                      <a:r>
                        <a:rPr lang="en-US" sz="18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001866"/>
                  </a:ext>
                </a:extLst>
              </a:tr>
              <a:tr h="190500">
                <a:tc>
                  <a:txBody>
                    <a:bodyPr/>
                    <a:lstStyle/>
                    <a:p>
                      <a:pPr algn="ctr" fontAlgn="b"/>
                      <a:r>
                        <a:rPr lang="en-US" sz="18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353757"/>
                  </a:ext>
                </a:extLst>
              </a:tr>
              <a:tr h="190500">
                <a:tc>
                  <a:txBody>
                    <a:bodyPr/>
                    <a:lstStyle/>
                    <a:p>
                      <a:pPr algn="ctr" fontAlgn="b"/>
                      <a:r>
                        <a:rPr lang="en-US" sz="18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237370"/>
                  </a:ext>
                </a:extLst>
              </a:tr>
              <a:tr h="190500">
                <a:tc>
                  <a:txBody>
                    <a:bodyPr/>
                    <a:lstStyle/>
                    <a:p>
                      <a:pPr algn="ctr" fontAlgn="b"/>
                      <a:r>
                        <a:rPr lang="en-US" sz="18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459707"/>
                  </a:ext>
                </a:extLst>
              </a:tr>
            </a:tbl>
          </a:graphicData>
        </a:graphic>
      </p:graphicFrame>
    </p:spTree>
    <p:extLst>
      <p:ext uri="{BB962C8B-B14F-4D97-AF65-F5344CB8AC3E}">
        <p14:creationId xmlns:p14="http://schemas.microsoft.com/office/powerpoint/2010/main" val="2131451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Facet</a:t>
            </a:r>
            <a:r>
              <a:rPr lang="en-US" sz="3600" dirty="0"/>
              <a:t>s &amp; Formatting</a:t>
            </a:r>
          </a:p>
        </p:txBody>
      </p:sp>
      <p:pic>
        <p:nvPicPr>
          <p:cNvPr id="11" name="Content Placeholder 10">
            <a:extLst>
              <a:ext uri="{FF2B5EF4-FFF2-40B4-BE49-F238E27FC236}">
                <a16:creationId xmlns:a16="http://schemas.microsoft.com/office/drawing/2014/main" id="{EA37DBF5-3B2A-410E-AD56-BE49D4B2E6C2}"/>
              </a:ext>
            </a:extLst>
          </p:cNvPr>
          <p:cNvPicPr>
            <a:picLocks noGrp="1" noChangeAspect="1"/>
          </p:cNvPicPr>
          <p:nvPr>
            <p:ph idx="1"/>
          </p:nvPr>
        </p:nvPicPr>
        <p:blipFill>
          <a:blip r:embed="rId3"/>
          <a:stretch>
            <a:fillRect/>
          </a:stretch>
        </p:blipFill>
        <p:spPr>
          <a:xfrm>
            <a:off x="321661" y="1049866"/>
            <a:ext cx="11548677" cy="5486400"/>
          </a:xfrm>
        </p:spPr>
      </p:pic>
    </p:spTree>
    <p:extLst>
      <p:ext uri="{BB962C8B-B14F-4D97-AF65-F5344CB8AC3E}">
        <p14:creationId xmlns:p14="http://schemas.microsoft.com/office/powerpoint/2010/main" val="3658296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B89693C3-52A1-40A9-9AE5-AF7DBBD851B5}"/>
              </a:ext>
            </a:extLst>
          </p:cNvPr>
          <p:cNvPicPr>
            <a:picLocks noGrp="1" noChangeAspect="1"/>
          </p:cNvPicPr>
          <p:nvPr>
            <p:ph idx="1"/>
          </p:nvPr>
        </p:nvPicPr>
        <p:blipFill>
          <a:blip r:embed="rId3"/>
          <a:stretch>
            <a:fillRect/>
          </a:stretch>
        </p:blipFill>
        <p:spPr>
          <a:xfrm>
            <a:off x="227835" y="1049866"/>
            <a:ext cx="11736329" cy="5486400"/>
          </a:xfrm>
        </p:spPr>
      </p:pic>
    </p:spTree>
    <p:extLst>
      <p:ext uri="{BB962C8B-B14F-4D97-AF65-F5344CB8AC3E}">
        <p14:creationId xmlns:p14="http://schemas.microsoft.com/office/powerpoint/2010/main" val="651535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Aes</a:t>
            </a:r>
            <a:r>
              <a:rPr lang="en-US" sz="3600" dirty="0"/>
              <a:t>thetic Mapping</a:t>
            </a:r>
          </a:p>
        </p:txBody>
      </p:sp>
      <p:pic>
        <p:nvPicPr>
          <p:cNvPr id="7" name="Content Placeholder 6">
            <a:extLst>
              <a:ext uri="{FF2B5EF4-FFF2-40B4-BE49-F238E27FC236}">
                <a16:creationId xmlns:a16="http://schemas.microsoft.com/office/drawing/2014/main" id="{BC10D95B-386B-4635-B104-334BDCCC732F}"/>
              </a:ext>
            </a:extLst>
          </p:cNvPr>
          <p:cNvPicPr>
            <a:picLocks noGrp="1" noChangeAspect="1"/>
          </p:cNvPicPr>
          <p:nvPr>
            <p:ph idx="1"/>
          </p:nvPr>
        </p:nvPicPr>
        <p:blipFill>
          <a:blip r:embed="rId3"/>
          <a:stretch>
            <a:fillRect/>
          </a:stretch>
        </p:blipFill>
        <p:spPr>
          <a:xfrm>
            <a:off x="180229" y="1049866"/>
            <a:ext cx="11831541" cy="5486400"/>
          </a:xfrm>
        </p:spPr>
      </p:pic>
    </p:spTree>
    <p:extLst>
      <p:ext uri="{BB962C8B-B14F-4D97-AF65-F5344CB8AC3E}">
        <p14:creationId xmlns:p14="http://schemas.microsoft.com/office/powerpoint/2010/main" val="3126219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Tidy Data</a:t>
            </a:r>
          </a:p>
        </p:txBody>
      </p:sp>
      <p:pic>
        <p:nvPicPr>
          <p:cNvPr id="5" name="Content Placeholder 4">
            <a:extLst>
              <a:ext uri="{FF2B5EF4-FFF2-40B4-BE49-F238E27FC236}">
                <a16:creationId xmlns:a16="http://schemas.microsoft.com/office/drawing/2014/main" id="{909C4D7D-C83D-43E7-876A-400C22F8803B}"/>
              </a:ext>
            </a:extLst>
          </p:cNvPr>
          <p:cNvPicPr>
            <a:picLocks noGrp="1" noChangeAspect="1"/>
          </p:cNvPicPr>
          <p:nvPr>
            <p:ph idx="1"/>
          </p:nvPr>
        </p:nvPicPr>
        <p:blipFill>
          <a:blip r:embed="rId3"/>
          <a:stretch>
            <a:fillRect/>
          </a:stretch>
        </p:blipFill>
        <p:spPr>
          <a:xfrm>
            <a:off x="1799140" y="1253331"/>
            <a:ext cx="8593721" cy="4351338"/>
          </a:xfrm>
          <a:prstGeom prst="rect">
            <a:avLst/>
          </a:prstGeom>
        </p:spPr>
      </p:pic>
    </p:spTree>
    <p:extLst>
      <p:ext uri="{BB962C8B-B14F-4D97-AF65-F5344CB8AC3E}">
        <p14:creationId xmlns:p14="http://schemas.microsoft.com/office/powerpoint/2010/main" val="2288958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Initial Plot</a:t>
            </a:r>
          </a:p>
        </p:txBody>
      </p:sp>
      <p:pic>
        <p:nvPicPr>
          <p:cNvPr id="4" name="Content Placeholder 3">
            <a:extLst>
              <a:ext uri="{FF2B5EF4-FFF2-40B4-BE49-F238E27FC236}">
                <a16:creationId xmlns:a16="http://schemas.microsoft.com/office/drawing/2014/main" id="{D0B45FE3-7936-4560-AAFC-864CD35AC97E}"/>
              </a:ext>
            </a:extLst>
          </p:cNvPr>
          <p:cNvPicPr>
            <a:picLocks noGrp="1" noChangeAspect="1"/>
          </p:cNvPicPr>
          <p:nvPr>
            <p:ph idx="1"/>
          </p:nvPr>
        </p:nvPicPr>
        <p:blipFill>
          <a:blip r:embed="rId3"/>
          <a:stretch>
            <a:fillRect/>
          </a:stretch>
        </p:blipFill>
        <p:spPr>
          <a:xfrm>
            <a:off x="442193" y="1049866"/>
            <a:ext cx="11307614" cy="5486400"/>
          </a:xfrm>
          <a:prstGeom prst="rect">
            <a:avLst/>
          </a:prstGeom>
        </p:spPr>
      </p:pic>
    </p:spTree>
    <p:extLst>
      <p:ext uri="{BB962C8B-B14F-4D97-AF65-F5344CB8AC3E}">
        <p14:creationId xmlns:p14="http://schemas.microsoft.com/office/powerpoint/2010/main" val="570923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Reorder Degree Levels</a:t>
            </a:r>
          </a:p>
        </p:txBody>
      </p:sp>
      <p:pic>
        <p:nvPicPr>
          <p:cNvPr id="6" name="Content Placeholder 5">
            <a:extLst>
              <a:ext uri="{FF2B5EF4-FFF2-40B4-BE49-F238E27FC236}">
                <a16:creationId xmlns:a16="http://schemas.microsoft.com/office/drawing/2014/main" id="{02B1337E-6757-4BD2-8220-B3EE051F333E}"/>
              </a:ext>
            </a:extLst>
          </p:cNvPr>
          <p:cNvPicPr>
            <a:picLocks noGrp="1" noChangeAspect="1"/>
          </p:cNvPicPr>
          <p:nvPr>
            <p:ph idx="1"/>
          </p:nvPr>
        </p:nvPicPr>
        <p:blipFill>
          <a:blip r:embed="rId3"/>
          <a:stretch>
            <a:fillRect/>
          </a:stretch>
        </p:blipFill>
        <p:spPr>
          <a:xfrm>
            <a:off x="376543" y="1049866"/>
            <a:ext cx="11438914" cy="5486400"/>
          </a:xfrm>
          <a:prstGeom prst="rect">
            <a:avLst/>
          </a:prstGeom>
        </p:spPr>
      </p:pic>
    </p:spTree>
    <p:extLst>
      <p:ext uri="{BB962C8B-B14F-4D97-AF65-F5344CB8AC3E}">
        <p14:creationId xmlns:p14="http://schemas.microsoft.com/office/powerpoint/2010/main" val="3139469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Titles</a:t>
            </a:r>
          </a:p>
        </p:txBody>
      </p:sp>
      <p:pic>
        <p:nvPicPr>
          <p:cNvPr id="5" name="Content Placeholder 4">
            <a:extLst>
              <a:ext uri="{FF2B5EF4-FFF2-40B4-BE49-F238E27FC236}">
                <a16:creationId xmlns:a16="http://schemas.microsoft.com/office/drawing/2014/main" id="{CB1CA96D-4837-4AF6-B49B-7CF31141010A}"/>
              </a:ext>
            </a:extLst>
          </p:cNvPr>
          <p:cNvPicPr>
            <a:picLocks noGrp="1" noChangeAspect="1"/>
          </p:cNvPicPr>
          <p:nvPr>
            <p:ph idx="1"/>
          </p:nvPr>
        </p:nvPicPr>
        <p:blipFill>
          <a:blip r:embed="rId3"/>
          <a:stretch>
            <a:fillRect/>
          </a:stretch>
        </p:blipFill>
        <p:spPr>
          <a:xfrm>
            <a:off x="351824" y="1049866"/>
            <a:ext cx="11488352" cy="5486400"/>
          </a:xfrm>
          <a:prstGeom prst="rect">
            <a:avLst/>
          </a:prstGeom>
        </p:spPr>
      </p:pic>
    </p:spTree>
    <p:extLst>
      <p:ext uri="{BB962C8B-B14F-4D97-AF65-F5344CB8AC3E}">
        <p14:creationId xmlns:p14="http://schemas.microsoft.com/office/powerpoint/2010/main" val="3969055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Move Legend</a:t>
            </a:r>
          </a:p>
        </p:txBody>
      </p:sp>
      <p:pic>
        <p:nvPicPr>
          <p:cNvPr id="6" name="Content Placeholder 5">
            <a:extLst>
              <a:ext uri="{FF2B5EF4-FFF2-40B4-BE49-F238E27FC236}">
                <a16:creationId xmlns:a16="http://schemas.microsoft.com/office/drawing/2014/main" id="{EDEE690B-BFA6-4199-8458-E8090265D221}"/>
              </a:ext>
            </a:extLst>
          </p:cNvPr>
          <p:cNvPicPr>
            <a:picLocks noGrp="1" noChangeAspect="1"/>
          </p:cNvPicPr>
          <p:nvPr>
            <p:ph idx="1"/>
          </p:nvPr>
        </p:nvPicPr>
        <p:blipFill>
          <a:blip r:embed="rId3"/>
          <a:stretch>
            <a:fillRect/>
          </a:stretch>
        </p:blipFill>
        <p:spPr>
          <a:xfrm>
            <a:off x="388005" y="1049866"/>
            <a:ext cx="11415990" cy="5486400"/>
          </a:xfrm>
          <a:prstGeom prst="rect">
            <a:avLst/>
          </a:prstGeom>
        </p:spPr>
      </p:pic>
    </p:spTree>
    <p:extLst>
      <p:ext uri="{BB962C8B-B14F-4D97-AF65-F5344CB8AC3E}">
        <p14:creationId xmlns:p14="http://schemas.microsoft.com/office/powerpoint/2010/main" val="3927600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Caption</a:t>
            </a:r>
          </a:p>
        </p:txBody>
      </p:sp>
      <p:pic>
        <p:nvPicPr>
          <p:cNvPr id="18" name="Content Placeholder 17">
            <a:extLst>
              <a:ext uri="{FF2B5EF4-FFF2-40B4-BE49-F238E27FC236}">
                <a16:creationId xmlns:a16="http://schemas.microsoft.com/office/drawing/2014/main" id="{0531DE53-3DFE-4C67-BC80-3C2D33E686F0}"/>
              </a:ext>
            </a:extLst>
          </p:cNvPr>
          <p:cNvPicPr>
            <a:picLocks noGrp="1" noChangeAspect="1"/>
          </p:cNvPicPr>
          <p:nvPr>
            <p:ph idx="1"/>
          </p:nvPr>
        </p:nvPicPr>
        <p:blipFill>
          <a:blip r:embed="rId3"/>
          <a:stretch>
            <a:fillRect/>
          </a:stretch>
        </p:blipFill>
        <p:spPr>
          <a:xfrm>
            <a:off x="262804" y="1049866"/>
            <a:ext cx="11666392" cy="5486400"/>
          </a:xfrm>
          <a:prstGeom prst="rect">
            <a:avLst/>
          </a:prstGeom>
        </p:spPr>
      </p:pic>
    </p:spTree>
    <p:extLst>
      <p:ext uri="{BB962C8B-B14F-4D97-AF65-F5344CB8AC3E}">
        <p14:creationId xmlns:p14="http://schemas.microsoft.com/office/powerpoint/2010/main" val="1771570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Add Theme</a:t>
            </a:r>
          </a:p>
        </p:txBody>
      </p:sp>
      <p:pic>
        <p:nvPicPr>
          <p:cNvPr id="11" name="Content Placeholder 10">
            <a:extLst>
              <a:ext uri="{FF2B5EF4-FFF2-40B4-BE49-F238E27FC236}">
                <a16:creationId xmlns:a16="http://schemas.microsoft.com/office/drawing/2014/main" id="{527D6AE6-93BC-43AD-A9E1-A011EADBC9CD}"/>
              </a:ext>
            </a:extLst>
          </p:cNvPr>
          <p:cNvPicPr>
            <a:picLocks noGrp="1" noChangeAspect="1"/>
          </p:cNvPicPr>
          <p:nvPr>
            <p:ph idx="1"/>
          </p:nvPr>
        </p:nvPicPr>
        <p:blipFill>
          <a:blip r:embed="rId3"/>
          <a:stretch>
            <a:fillRect/>
          </a:stretch>
        </p:blipFill>
        <p:spPr>
          <a:xfrm>
            <a:off x="338714" y="1049866"/>
            <a:ext cx="11514571" cy="5486400"/>
          </a:xfrm>
          <a:prstGeom prst="rect">
            <a:avLst/>
          </a:prstGeom>
        </p:spPr>
      </p:pic>
    </p:spTree>
    <p:extLst>
      <p:ext uri="{BB962C8B-B14F-4D97-AF65-F5344CB8AC3E}">
        <p14:creationId xmlns:p14="http://schemas.microsoft.com/office/powerpoint/2010/main" val="160506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DE2263-90C9-4797-8F99-F64EC740C017}"/>
              </a:ext>
            </a:extLst>
          </p:cNvPr>
          <p:cNvSpPr>
            <a:spLocks noGrp="1"/>
          </p:cNvSpPr>
          <p:nvPr>
            <p:ph type="title"/>
          </p:nvPr>
        </p:nvSpPr>
        <p:spPr>
          <a:xfrm>
            <a:off x="643467" y="321734"/>
            <a:ext cx="10905066" cy="1135737"/>
          </a:xfrm>
        </p:spPr>
        <p:txBody>
          <a:bodyPr>
            <a:normAutofit/>
          </a:bodyPr>
          <a:lstStyle/>
          <a:p>
            <a:r>
              <a:rPr lang="en-US" sz="3600" dirty="0"/>
              <a:t>Datasets Visualized</a:t>
            </a:r>
          </a:p>
        </p:txBody>
      </p:sp>
      <p:pic>
        <p:nvPicPr>
          <p:cNvPr id="2050" name="Picture 2">
            <a:extLst>
              <a:ext uri="{FF2B5EF4-FFF2-40B4-BE49-F238E27FC236}">
                <a16:creationId xmlns:a16="http://schemas.microsoft.com/office/drawing/2014/main" id="{4D29E71D-D78E-4581-8607-8C6D6EDCD6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3855" y="1049866"/>
            <a:ext cx="870429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5" name="Content Placeholder 4">
            <a:extLst>
              <a:ext uri="{FF2B5EF4-FFF2-40B4-BE49-F238E27FC236}">
                <a16:creationId xmlns:a16="http://schemas.microsoft.com/office/drawing/2014/main" id="{56D85196-EE31-4329-B7AC-CABCF4A8D216}"/>
              </a:ext>
            </a:extLst>
          </p:cNvPr>
          <p:cNvPicPr>
            <a:picLocks noGrp="1" noChangeAspect="1"/>
          </p:cNvPicPr>
          <p:nvPr>
            <p:ph idx="1"/>
          </p:nvPr>
        </p:nvPicPr>
        <p:blipFill>
          <a:blip r:embed="rId3"/>
          <a:stretch>
            <a:fillRect/>
          </a:stretch>
        </p:blipFill>
        <p:spPr>
          <a:xfrm>
            <a:off x="370566" y="1049866"/>
            <a:ext cx="11450868" cy="5486400"/>
          </a:xfrm>
          <a:prstGeom prst="rect">
            <a:avLst/>
          </a:prstGeom>
        </p:spPr>
      </p:pic>
    </p:spTree>
    <p:extLst>
      <p:ext uri="{BB962C8B-B14F-4D97-AF65-F5344CB8AC3E}">
        <p14:creationId xmlns:p14="http://schemas.microsoft.com/office/powerpoint/2010/main" val="4200146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6" name="Content Placeholder 5">
            <a:extLst>
              <a:ext uri="{FF2B5EF4-FFF2-40B4-BE49-F238E27FC236}">
                <a16:creationId xmlns:a16="http://schemas.microsoft.com/office/drawing/2014/main" id="{6808BBE5-EBDB-4086-98C7-58EB3895BDA9}"/>
              </a:ext>
            </a:extLst>
          </p:cNvPr>
          <p:cNvPicPr>
            <a:picLocks noGrp="1" noChangeAspect="1"/>
          </p:cNvPicPr>
          <p:nvPr>
            <p:ph idx="1"/>
          </p:nvPr>
        </p:nvPicPr>
        <p:blipFill>
          <a:blip r:embed="rId3"/>
          <a:stretch>
            <a:fillRect/>
          </a:stretch>
        </p:blipFill>
        <p:spPr>
          <a:xfrm>
            <a:off x="403860" y="1049866"/>
            <a:ext cx="11384280" cy="5486400"/>
          </a:xfrm>
          <a:prstGeom prst="rect">
            <a:avLst/>
          </a:prstGeom>
        </p:spPr>
      </p:pic>
    </p:spTree>
    <p:extLst>
      <p:ext uri="{BB962C8B-B14F-4D97-AF65-F5344CB8AC3E}">
        <p14:creationId xmlns:p14="http://schemas.microsoft.com/office/powerpoint/2010/main" val="3277466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D3D78440-B5E1-4ACF-8D28-9133F4FD7B1B}"/>
              </a:ext>
            </a:extLst>
          </p:cNvPr>
          <p:cNvPicPr>
            <a:picLocks noGrp="1" noChangeAspect="1"/>
          </p:cNvPicPr>
          <p:nvPr>
            <p:ph idx="1"/>
          </p:nvPr>
        </p:nvPicPr>
        <p:blipFill>
          <a:blip r:embed="rId3"/>
          <a:stretch>
            <a:fillRect/>
          </a:stretch>
        </p:blipFill>
        <p:spPr>
          <a:xfrm>
            <a:off x="245628" y="1049866"/>
            <a:ext cx="11700744" cy="5486400"/>
          </a:xfrm>
        </p:spPr>
      </p:pic>
    </p:spTree>
    <p:extLst>
      <p:ext uri="{BB962C8B-B14F-4D97-AF65-F5344CB8AC3E}">
        <p14:creationId xmlns:p14="http://schemas.microsoft.com/office/powerpoint/2010/main" val="4224318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t>
            </a:r>
            <a:r>
              <a:rPr lang="en-US" sz="3600" dirty="0">
                <a:highlight>
                  <a:srgbClr val="FFFF00"/>
                </a:highlight>
              </a:rPr>
              <a:t>Geo</a:t>
            </a:r>
            <a:r>
              <a:rPr lang="en-US" sz="3600" dirty="0"/>
              <a:t>metric Objects</a:t>
            </a:r>
          </a:p>
        </p:txBody>
      </p:sp>
      <p:pic>
        <p:nvPicPr>
          <p:cNvPr id="7" name="Content Placeholder 6">
            <a:extLst>
              <a:ext uri="{FF2B5EF4-FFF2-40B4-BE49-F238E27FC236}">
                <a16:creationId xmlns:a16="http://schemas.microsoft.com/office/drawing/2014/main" id="{6CFBF86F-00CA-4B01-BE63-FFA13F3E341B}"/>
              </a:ext>
            </a:extLst>
          </p:cNvPr>
          <p:cNvPicPr>
            <a:picLocks noGrp="1" noChangeAspect="1"/>
          </p:cNvPicPr>
          <p:nvPr>
            <p:ph idx="1"/>
          </p:nvPr>
        </p:nvPicPr>
        <p:blipFill>
          <a:blip r:embed="rId3"/>
          <a:stretch>
            <a:fillRect/>
          </a:stretch>
        </p:blipFill>
        <p:spPr>
          <a:xfrm>
            <a:off x="255011" y="1049866"/>
            <a:ext cx="11681978" cy="5486400"/>
          </a:xfrm>
        </p:spPr>
      </p:pic>
    </p:spTree>
    <p:extLst>
      <p:ext uri="{BB962C8B-B14F-4D97-AF65-F5344CB8AC3E}">
        <p14:creationId xmlns:p14="http://schemas.microsoft.com/office/powerpoint/2010/main" val="286099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73F7D245-2315-4AC3-AE79-52FD5C83A70C}"/>
              </a:ext>
            </a:extLst>
          </p:cNvPr>
          <p:cNvPicPr>
            <a:picLocks noGrp="1" noChangeAspect="1"/>
          </p:cNvPicPr>
          <p:nvPr>
            <p:ph idx="1"/>
          </p:nvPr>
        </p:nvPicPr>
        <p:blipFill>
          <a:blip r:embed="rId3"/>
          <a:stretch>
            <a:fillRect/>
          </a:stretch>
        </p:blipFill>
        <p:spPr>
          <a:xfrm>
            <a:off x="294424" y="1049866"/>
            <a:ext cx="11603152" cy="5486400"/>
          </a:xfrm>
        </p:spPr>
      </p:pic>
    </p:spTree>
    <p:extLst>
      <p:ext uri="{BB962C8B-B14F-4D97-AF65-F5344CB8AC3E}">
        <p14:creationId xmlns:p14="http://schemas.microsoft.com/office/powerpoint/2010/main" val="1718047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Adjust </a:t>
            </a:r>
            <a:r>
              <a:rPr lang="en-US" sz="3600" dirty="0">
                <a:highlight>
                  <a:srgbClr val="FFFF00"/>
                </a:highlight>
              </a:rPr>
              <a:t>Scale</a:t>
            </a:r>
            <a:r>
              <a:rPr lang="en-US" sz="3600" dirty="0"/>
              <a:t>s </a:t>
            </a:r>
          </a:p>
        </p:txBody>
      </p:sp>
      <p:pic>
        <p:nvPicPr>
          <p:cNvPr id="7" name="Content Placeholder 6">
            <a:extLst>
              <a:ext uri="{FF2B5EF4-FFF2-40B4-BE49-F238E27FC236}">
                <a16:creationId xmlns:a16="http://schemas.microsoft.com/office/drawing/2014/main" id="{AC0BBEAB-4FE5-48CF-BBD6-0FD3A01037BC}"/>
              </a:ext>
            </a:extLst>
          </p:cNvPr>
          <p:cNvPicPr>
            <a:picLocks noGrp="1" noChangeAspect="1"/>
          </p:cNvPicPr>
          <p:nvPr>
            <p:ph idx="1"/>
          </p:nvPr>
        </p:nvPicPr>
        <p:blipFill>
          <a:blip r:embed="rId3"/>
          <a:stretch>
            <a:fillRect/>
          </a:stretch>
        </p:blipFill>
        <p:spPr>
          <a:xfrm>
            <a:off x="241753" y="1049866"/>
            <a:ext cx="11708493" cy="5486400"/>
          </a:xfrm>
        </p:spPr>
      </p:pic>
    </p:spTree>
    <p:extLst>
      <p:ext uri="{BB962C8B-B14F-4D97-AF65-F5344CB8AC3E}">
        <p14:creationId xmlns:p14="http://schemas.microsoft.com/office/powerpoint/2010/main" val="2817875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6" name="Content Placeholder 5">
            <a:extLst>
              <a:ext uri="{FF2B5EF4-FFF2-40B4-BE49-F238E27FC236}">
                <a16:creationId xmlns:a16="http://schemas.microsoft.com/office/drawing/2014/main" id="{D80BEBBA-E53A-497A-A8AF-8ACE03FB27BC}"/>
              </a:ext>
            </a:extLst>
          </p:cNvPr>
          <p:cNvPicPr>
            <a:picLocks noGrp="1" noChangeAspect="1"/>
          </p:cNvPicPr>
          <p:nvPr>
            <p:ph idx="1"/>
          </p:nvPr>
        </p:nvPicPr>
        <p:blipFill rotWithShape="1">
          <a:blip r:embed="rId3"/>
          <a:srcRect r="52934"/>
          <a:stretch/>
        </p:blipFill>
        <p:spPr>
          <a:xfrm>
            <a:off x="157213" y="1207232"/>
            <a:ext cx="5938787" cy="5486400"/>
          </a:xfrm>
        </p:spPr>
      </p:pic>
      <p:pic>
        <p:nvPicPr>
          <p:cNvPr id="9" name="Picture 8">
            <a:extLst>
              <a:ext uri="{FF2B5EF4-FFF2-40B4-BE49-F238E27FC236}">
                <a16:creationId xmlns:a16="http://schemas.microsoft.com/office/drawing/2014/main" id="{BF92C1D9-96B6-4A44-8275-64A57062FB72}"/>
              </a:ext>
            </a:extLst>
          </p:cNvPr>
          <p:cNvPicPr>
            <a:picLocks noChangeAspect="1"/>
          </p:cNvPicPr>
          <p:nvPr/>
        </p:nvPicPr>
        <p:blipFill rotWithShape="1">
          <a:blip r:embed="rId3"/>
          <a:srcRect l="51289"/>
          <a:stretch/>
        </p:blipFill>
        <p:spPr>
          <a:xfrm>
            <a:off x="6096000" y="1207232"/>
            <a:ext cx="5938788" cy="5301220"/>
          </a:xfrm>
          <a:prstGeom prst="rect">
            <a:avLst/>
          </a:prstGeom>
        </p:spPr>
      </p:pic>
    </p:spTree>
    <p:extLst>
      <p:ext uri="{BB962C8B-B14F-4D97-AF65-F5344CB8AC3E}">
        <p14:creationId xmlns:p14="http://schemas.microsoft.com/office/powerpoint/2010/main" val="781391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Plotting in R – Saving</a:t>
            </a:r>
          </a:p>
        </p:txBody>
      </p:sp>
      <p:pic>
        <p:nvPicPr>
          <p:cNvPr id="7" name="Content Placeholder 6">
            <a:extLst>
              <a:ext uri="{FF2B5EF4-FFF2-40B4-BE49-F238E27FC236}">
                <a16:creationId xmlns:a16="http://schemas.microsoft.com/office/drawing/2014/main" id="{2974D9CE-91DF-4C0D-9337-CB46B1B26BD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06880" y="1049866"/>
            <a:ext cx="8778240" cy="5486399"/>
          </a:xfrm>
        </p:spPr>
      </p:pic>
    </p:spTree>
    <p:extLst>
      <p:ext uri="{BB962C8B-B14F-4D97-AF65-F5344CB8AC3E}">
        <p14:creationId xmlns:p14="http://schemas.microsoft.com/office/powerpoint/2010/main" val="2296134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F413-5848-4FF9-90FF-F4D1B37E4837}"/>
              </a:ext>
            </a:extLst>
          </p:cNvPr>
          <p:cNvSpPr>
            <a:spLocks noGrp="1"/>
          </p:cNvSpPr>
          <p:nvPr>
            <p:ph type="title"/>
          </p:nvPr>
        </p:nvSpPr>
        <p:spPr>
          <a:xfrm>
            <a:off x="643467" y="321734"/>
            <a:ext cx="10905066" cy="1135737"/>
          </a:xfrm>
        </p:spPr>
        <p:txBody>
          <a:bodyPr>
            <a:normAutofit/>
          </a:bodyPr>
          <a:lstStyle/>
          <a:p>
            <a:r>
              <a:rPr lang="en-US" sz="3600" dirty="0"/>
              <a:t>Where to go next</a:t>
            </a:r>
          </a:p>
        </p:txBody>
      </p:sp>
      <p:sp>
        <p:nvSpPr>
          <p:cNvPr id="3" name="Content Placeholder 2">
            <a:extLst>
              <a:ext uri="{FF2B5EF4-FFF2-40B4-BE49-F238E27FC236}">
                <a16:creationId xmlns:a16="http://schemas.microsoft.com/office/drawing/2014/main" id="{A366A98A-E3CA-4E30-9B3F-09E95FB08DB4}"/>
              </a:ext>
            </a:extLst>
          </p:cNvPr>
          <p:cNvSpPr>
            <a:spLocks noGrp="1"/>
          </p:cNvSpPr>
          <p:nvPr>
            <p:ph idx="1"/>
          </p:nvPr>
        </p:nvSpPr>
        <p:spPr>
          <a:xfrm>
            <a:off x="643467" y="1782981"/>
            <a:ext cx="10905066" cy="4393982"/>
          </a:xfrm>
        </p:spPr>
        <p:txBody>
          <a:bodyPr>
            <a:normAutofit/>
          </a:bodyPr>
          <a:lstStyle/>
          <a:p>
            <a:pPr marL="0" indent="0">
              <a:buNone/>
            </a:pPr>
            <a:r>
              <a:rPr lang="en-US" dirty="0"/>
              <a:t>Experiment with the provided code and data sources. There are many other plots that could be made using this data.</a:t>
            </a:r>
          </a:p>
          <a:p>
            <a:pPr marL="0" indent="0">
              <a:buNone/>
            </a:pPr>
            <a:endParaRPr lang="en-US" dirty="0"/>
          </a:p>
          <a:p>
            <a:pPr marL="0" indent="0">
              <a:buNone/>
            </a:pPr>
            <a:r>
              <a:rPr lang="en-US" dirty="0"/>
              <a:t>Some Resources:</a:t>
            </a:r>
            <a:endParaRPr lang="en-US" dirty="0">
              <a:hlinkClick r:id="rId3"/>
            </a:endParaRPr>
          </a:p>
          <a:p>
            <a:pPr lvl="1"/>
            <a:r>
              <a:rPr lang="en-US" sz="2000" dirty="0">
                <a:hlinkClick r:id="rId3"/>
              </a:rPr>
              <a:t>ggplot2: Elegant Graphics for Data Analysis by  Hadley Wickham</a:t>
            </a:r>
            <a:endParaRPr lang="en-US" sz="2000" dirty="0"/>
          </a:p>
          <a:p>
            <a:pPr lvl="1"/>
            <a:r>
              <a:rPr lang="en-US" sz="2000" dirty="0">
                <a:hlinkClick r:id="rId4"/>
              </a:rPr>
              <a:t>Data Visualization Chapter in R for Data Science by Hadley Wickham &amp; Garrett </a:t>
            </a:r>
            <a:r>
              <a:rPr lang="en-US" sz="2000" dirty="0" err="1">
                <a:hlinkClick r:id="rId4"/>
              </a:rPr>
              <a:t>Grolemund</a:t>
            </a:r>
            <a:endParaRPr lang="en-US" sz="2000" dirty="0"/>
          </a:p>
          <a:p>
            <a:pPr lvl="1"/>
            <a:r>
              <a:rPr lang="en-US" sz="2000" dirty="0">
                <a:hlinkClick r:id="rId5"/>
              </a:rPr>
              <a:t>ggplot2 Reference Guide </a:t>
            </a:r>
            <a:endParaRPr lang="en-US" sz="2000" dirty="0"/>
          </a:p>
          <a:p>
            <a:endParaRPr lang="en-US" dirty="0"/>
          </a:p>
        </p:txBody>
      </p:sp>
    </p:spTree>
    <p:extLst>
      <p:ext uri="{BB962C8B-B14F-4D97-AF65-F5344CB8AC3E}">
        <p14:creationId xmlns:p14="http://schemas.microsoft.com/office/powerpoint/2010/main" val="254307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What did we learn today?</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643467" y="1782981"/>
            <a:ext cx="10905066" cy="4393982"/>
          </a:xfrm>
        </p:spPr>
        <p:txBody>
          <a:bodyPr>
            <a:normAutofit/>
          </a:bodyPr>
          <a:lstStyle/>
          <a:p>
            <a:r>
              <a:rPr lang="en-US" dirty="0"/>
              <a:t>How to make a bar graph in R</a:t>
            </a:r>
          </a:p>
          <a:p>
            <a:r>
              <a:rPr lang="en-US" dirty="0"/>
              <a:t>How to make add titles and labels to a graph in R</a:t>
            </a:r>
          </a:p>
          <a:p>
            <a:r>
              <a:rPr lang="en-US" dirty="0"/>
              <a:t>How to change the formatting of a graph in R</a:t>
            </a:r>
          </a:p>
          <a:p>
            <a:r>
              <a:rPr lang="en-US" dirty="0"/>
              <a:t>How to save a graph in R</a:t>
            </a:r>
          </a:p>
          <a:p>
            <a:r>
              <a:rPr lang="en-US" dirty="0"/>
              <a:t>Where to find more information on ggplot2 </a:t>
            </a:r>
          </a:p>
        </p:txBody>
      </p:sp>
    </p:spTree>
    <p:extLst>
      <p:ext uri="{BB962C8B-B14F-4D97-AF65-F5344CB8AC3E}">
        <p14:creationId xmlns:p14="http://schemas.microsoft.com/office/powerpoint/2010/main" val="18239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sp>
        <p:nvSpPr>
          <p:cNvPr id="3" name="Content Placeholder 2">
            <a:extLst>
              <a:ext uri="{FF2B5EF4-FFF2-40B4-BE49-F238E27FC236}">
                <a16:creationId xmlns:a16="http://schemas.microsoft.com/office/drawing/2014/main" id="{4ECE313C-FAFA-4712-A1C7-554E8DA02BF0}"/>
              </a:ext>
            </a:extLst>
          </p:cNvPr>
          <p:cNvSpPr>
            <a:spLocks noGrp="1"/>
          </p:cNvSpPr>
          <p:nvPr>
            <p:ph idx="1"/>
          </p:nvPr>
        </p:nvSpPr>
        <p:spPr>
          <a:xfrm>
            <a:off x="643467" y="1782981"/>
            <a:ext cx="10905066" cy="4393982"/>
          </a:xfrm>
        </p:spPr>
        <p:txBody>
          <a:bodyPr>
            <a:normAutofit/>
          </a:bodyPr>
          <a:lstStyle/>
          <a:p>
            <a:pPr marL="0" indent="0">
              <a:buNone/>
            </a:pPr>
            <a:r>
              <a:rPr lang="en-US" dirty="0"/>
              <a:t>“A good visualization is:</a:t>
            </a:r>
          </a:p>
          <a:p>
            <a:pPr marL="514350" indent="-514350">
              <a:buFont typeface="+mj-lt"/>
              <a:buAutoNum type="arabicPeriod"/>
            </a:pPr>
            <a:r>
              <a:rPr lang="en-US" dirty="0"/>
              <a:t>reliable information,</a:t>
            </a:r>
          </a:p>
          <a:p>
            <a:pPr marL="514350" indent="-514350">
              <a:buFont typeface="+mj-lt"/>
              <a:buAutoNum type="arabicPeriod"/>
            </a:pPr>
            <a:r>
              <a:rPr lang="en-US" dirty="0"/>
              <a:t>visually encoded so relevant patterns become noticeable,</a:t>
            </a:r>
          </a:p>
          <a:p>
            <a:pPr marL="514350" indent="-514350">
              <a:buFont typeface="+mj-lt"/>
              <a:buAutoNum type="arabicPeriod"/>
            </a:pPr>
            <a:r>
              <a:rPr lang="en-US" dirty="0"/>
              <a:t>organized in a way that enables at least some exploration, when it’s appropriate,</a:t>
            </a:r>
          </a:p>
          <a:p>
            <a:pPr marL="514350" indent="-514350">
              <a:buFont typeface="+mj-lt"/>
              <a:buAutoNum type="arabicPeriod"/>
            </a:pPr>
            <a:r>
              <a:rPr lang="en-US" dirty="0"/>
              <a:t>and presented in an attractive manner, but always remembering that honesty, clarity, and depth come first.”</a:t>
            </a:r>
          </a:p>
          <a:p>
            <a:pPr marL="0" indent="0">
              <a:buNone/>
            </a:pPr>
            <a:endParaRPr lang="en-US" sz="2000" dirty="0"/>
          </a:p>
        </p:txBody>
      </p:sp>
      <p:sp>
        <p:nvSpPr>
          <p:cNvPr id="4" name="Rectangle 3">
            <a:extLst>
              <a:ext uri="{FF2B5EF4-FFF2-40B4-BE49-F238E27FC236}">
                <a16:creationId xmlns:a16="http://schemas.microsoft.com/office/drawing/2014/main" id="{F4E412A4-C6B2-4CA1-893F-DF47512D2C8C}"/>
              </a:ext>
            </a:extLst>
          </p:cNvPr>
          <p:cNvSpPr/>
          <p:nvPr/>
        </p:nvSpPr>
        <p:spPr>
          <a:xfrm>
            <a:off x="6096001" y="6596390"/>
            <a:ext cx="6096000" cy="261610"/>
          </a:xfrm>
          <a:prstGeom prst="rect">
            <a:avLst/>
          </a:prstGeom>
        </p:spPr>
        <p:txBody>
          <a:bodyPr wrap="square">
            <a:spAutoFit/>
          </a:bodyPr>
          <a:lstStyle/>
          <a:p>
            <a:pPr algn="r"/>
            <a:r>
              <a:rPr lang="en-US" sz="1100" dirty="0">
                <a:solidFill>
                  <a:srgbClr val="808080"/>
                </a:solidFill>
              </a:rPr>
              <a:t>(Cairo, 2016, p</a:t>
            </a:r>
            <a:r>
              <a:rPr lang="en-US" sz="1100" b="0" i="0" dirty="0">
                <a:solidFill>
                  <a:srgbClr val="808080"/>
                </a:solidFill>
                <a:effectLst/>
              </a:rPr>
              <a:t>. 12)</a:t>
            </a:r>
            <a:endParaRPr lang="en-US" sz="1100" dirty="0"/>
          </a:p>
        </p:txBody>
      </p:sp>
    </p:spTree>
    <p:extLst>
      <p:ext uri="{BB962C8B-B14F-4D97-AF65-F5344CB8AC3E}">
        <p14:creationId xmlns:p14="http://schemas.microsoft.com/office/powerpoint/2010/main" val="41401226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A4B02-4000-49F6-A883-1F84DEF62767}"/>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933596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388A-4824-4A29-ADD9-8CFCC321EE86}"/>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9CD29E42-4D8E-43A2-BF12-9FC55D34DB03}"/>
              </a:ext>
            </a:extLst>
          </p:cNvPr>
          <p:cNvSpPr>
            <a:spLocks noGrp="1"/>
          </p:cNvSpPr>
          <p:nvPr>
            <p:ph idx="1"/>
          </p:nvPr>
        </p:nvSpPr>
        <p:spPr>
          <a:xfrm>
            <a:off x="1014060" y="1782981"/>
            <a:ext cx="9904908" cy="4393982"/>
          </a:xfrm>
        </p:spPr>
        <p:txBody>
          <a:bodyPr>
            <a:normAutofit/>
          </a:bodyPr>
          <a:lstStyle/>
          <a:p>
            <a:pPr marL="0" indent="0">
              <a:buNone/>
            </a:pPr>
            <a:r>
              <a:rPr lang="en-US" sz="2000" dirty="0" err="1"/>
              <a:t>Bufe</a:t>
            </a:r>
            <a:r>
              <a:rPr lang="en-US" sz="2000" dirty="0"/>
              <a:t>, A. (2019, November 26). Gestalt principles: The complete overview. Retrieved March 08, 2021, from https://uxcam.com/blog/gestalt-principles/</a:t>
            </a:r>
          </a:p>
          <a:p>
            <a:pPr marL="0" indent="0">
              <a:buNone/>
            </a:pPr>
            <a:r>
              <a:rPr lang="en-US" sz="2000" dirty="0"/>
              <a:t>Cairo, A. (2016). </a:t>
            </a:r>
            <a:r>
              <a:rPr lang="en-US" sz="2000" i="1" dirty="0"/>
              <a:t>The truthful art: Data, charts, and maps for communication.</a:t>
            </a:r>
            <a:r>
              <a:rPr lang="en-US" sz="2000" dirty="0"/>
              <a:t> New Riders</a:t>
            </a:r>
          </a:p>
          <a:p>
            <a:pPr marL="0" indent="0">
              <a:buNone/>
            </a:pPr>
            <a:r>
              <a:rPr lang="en-US" sz="2000" dirty="0"/>
              <a:t>Few, S. (2004). Tapping the Power of Visual Perception. Retrieved March 7, 2021, from https://www.perceptualedge.com/articles/ie/visual_perception.pdf</a:t>
            </a:r>
          </a:p>
          <a:p>
            <a:pPr marL="0" indent="0">
              <a:buNone/>
            </a:pPr>
            <a:r>
              <a:rPr lang="en-US" sz="2000" dirty="0"/>
              <a:t>Healy, K. (2019). </a:t>
            </a:r>
            <a:r>
              <a:rPr lang="en-US" sz="2000" i="1" dirty="0"/>
              <a:t>Data visualization: A practical introduction</a:t>
            </a:r>
            <a:r>
              <a:rPr lang="en-US" sz="2000" dirty="0"/>
              <a:t>. Princeton, NJ: Princeton university press.</a:t>
            </a:r>
          </a:p>
          <a:p>
            <a:pPr marL="0" indent="0">
              <a:buNone/>
            </a:pPr>
            <a:r>
              <a:rPr lang="en-US" sz="2000" dirty="0"/>
              <a:t>Wickham, H. (2010). A layered grammar of graphics. </a:t>
            </a:r>
            <a:r>
              <a:rPr lang="en-US" sz="2000" i="1" dirty="0"/>
              <a:t>Journal of Computational and Graphical Statistics,</a:t>
            </a:r>
            <a:r>
              <a:rPr lang="en-US" sz="2000" dirty="0"/>
              <a:t> </a:t>
            </a:r>
            <a:r>
              <a:rPr lang="en-US" sz="2000" i="1" dirty="0"/>
              <a:t>19</a:t>
            </a:r>
            <a:r>
              <a:rPr lang="en-US" sz="2000" dirty="0"/>
              <a:t>(1), 3-28. Retrieved March 7, 2021, from http://vita.had.co.nz/papers/layered-grammar.pdf</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51884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A686-6983-43BA-95E5-22AA474730DF}"/>
              </a:ext>
            </a:extLst>
          </p:cNvPr>
          <p:cNvSpPr>
            <a:spLocks noGrp="1"/>
          </p:cNvSpPr>
          <p:nvPr>
            <p:ph type="title"/>
          </p:nvPr>
        </p:nvSpPr>
        <p:spPr>
          <a:xfrm>
            <a:off x="643467" y="321734"/>
            <a:ext cx="10905066" cy="1135737"/>
          </a:xfrm>
        </p:spPr>
        <p:txBody>
          <a:bodyPr>
            <a:normAutofit/>
          </a:bodyPr>
          <a:lstStyle/>
          <a:p>
            <a:r>
              <a:rPr lang="en-US" sz="3600" dirty="0"/>
              <a:t>Best Practices in Data Visualization</a:t>
            </a:r>
          </a:p>
        </p:txBody>
      </p:sp>
      <p:pic>
        <p:nvPicPr>
          <p:cNvPr id="11" name="Content Placeholder 4">
            <a:extLst>
              <a:ext uri="{FF2B5EF4-FFF2-40B4-BE49-F238E27FC236}">
                <a16:creationId xmlns:a16="http://schemas.microsoft.com/office/drawing/2014/main" id="{6E5EE2A7-7167-487D-8935-123F720C5FD1}"/>
              </a:ext>
            </a:extLst>
          </p:cNvPr>
          <p:cNvPicPr>
            <a:picLocks noChangeAspect="1"/>
          </p:cNvPicPr>
          <p:nvPr/>
        </p:nvPicPr>
        <p:blipFill>
          <a:blip r:embed="rId3"/>
          <a:stretch>
            <a:fillRect/>
          </a:stretch>
        </p:blipFill>
        <p:spPr>
          <a:xfrm>
            <a:off x="2710882" y="1049866"/>
            <a:ext cx="6770236" cy="5486400"/>
          </a:xfrm>
          <a:prstGeom prst="rect">
            <a:avLst/>
          </a:prstGeom>
        </p:spPr>
      </p:pic>
      <p:sp>
        <p:nvSpPr>
          <p:cNvPr id="13" name="Rectangle 12">
            <a:extLst>
              <a:ext uri="{FF2B5EF4-FFF2-40B4-BE49-F238E27FC236}">
                <a16:creationId xmlns:a16="http://schemas.microsoft.com/office/drawing/2014/main" id="{92D1256F-8AC8-48F5-89B4-0AB4E8F34F30}"/>
              </a:ext>
            </a:extLst>
          </p:cNvPr>
          <p:cNvSpPr/>
          <p:nvPr/>
        </p:nvSpPr>
        <p:spPr>
          <a:xfrm>
            <a:off x="6096001" y="6596390"/>
            <a:ext cx="6096000" cy="261610"/>
          </a:xfrm>
          <a:prstGeom prst="rect">
            <a:avLst/>
          </a:prstGeom>
        </p:spPr>
        <p:txBody>
          <a:bodyPr wrap="square">
            <a:spAutoFit/>
          </a:bodyPr>
          <a:lstStyle/>
          <a:p>
            <a:pPr algn="r"/>
            <a:r>
              <a:rPr lang="en-US" sz="1100" b="0" i="0" dirty="0">
                <a:solidFill>
                  <a:srgbClr val="8B8B8B"/>
                </a:solidFill>
                <a:effectLst/>
              </a:rPr>
              <a:t>(Few, 2004, p. 5)</a:t>
            </a:r>
            <a:endParaRPr lang="en-US" sz="1100" dirty="0">
              <a:solidFill>
                <a:srgbClr val="8B8B8B"/>
              </a:solidFill>
            </a:endParaRPr>
          </a:p>
        </p:txBody>
      </p:sp>
    </p:spTree>
    <p:extLst>
      <p:ext uri="{BB962C8B-B14F-4D97-AF65-F5344CB8AC3E}">
        <p14:creationId xmlns:p14="http://schemas.microsoft.com/office/powerpoint/2010/main" val="223914286"/>
      </p:ext>
    </p:extLst>
  </p:cSld>
  <p:clrMapOvr>
    <a:masterClrMapping/>
  </p:clrMapOvr>
</p:sld>
</file>

<file path=ppt/theme/theme1.xml><?xml version="1.0" encoding="utf-8"?>
<a:theme xmlns:a="http://schemas.openxmlformats.org/drawingml/2006/main" name="1_Office Theme">
  <a:themeElements>
    <a:clrScheme name="Custom 1">
      <a:dk1>
        <a:srgbClr val="002045"/>
      </a:dk1>
      <a:lt1>
        <a:srgbClr val="FFFFFF"/>
      </a:lt1>
      <a:dk2>
        <a:srgbClr val="002045"/>
      </a:dk2>
      <a:lt2>
        <a:srgbClr val="FFFFFF"/>
      </a:lt2>
      <a:accent1>
        <a:srgbClr val="2C7F93"/>
      </a:accent1>
      <a:accent2>
        <a:srgbClr val="59DCE3"/>
      </a:accent2>
      <a:accent3>
        <a:srgbClr val="E5E036"/>
      </a:accent3>
      <a:accent4>
        <a:srgbClr val="F75C45"/>
      </a:accent4>
      <a:accent5>
        <a:srgbClr val="0C2244"/>
      </a:accent5>
      <a:accent6>
        <a:srgbClr val="939598"/>
      </a:accent6>
      <a:hlink>
        <a:srgbClr val="58DBE2"/>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838</TotalTime>
  <Words>5701</Words>
  <Application>Microsoft Office PowerPoint</Application>
  <PresentationFormat>Widescreen</PresentationFormat>
  <Paragraphs>470</Paragraphs>
  <Slides>81</Slides>
  <Notes>77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Calibri Light</vt:lpstr>
      <vt:lpstr>MiloWeb</vt:lpstr>
      <vt:lpstr>1_Office Theme</vt:lpstr>
      <vt:lpstr>Data Visualization in R</vt:lpstr>
      <vt:lpstr>Hello!</vt:lpstr>
      <vt:lpstr>Day 1 Agenda</vt:lpstr>
      <vt:lpstr>Learning Outcomes</vt:lpstr>
      <vt:lpstr>Why visualize data?</vt:lpstr>
      <vt:lpstr>Datasets of (x, y) coordinate pairs</vt:lpstr>
      <vt:lpstr>Datasets Visualized</vt:lpstr>
      <vt:lpstr>Best Practices in Data Visualization</vt:lpstr>
      <vt:lpstr>Best Practices in Data Visualization</vt:lpstr>
      <vt:lpstr>Best Practices in Data Visualization</vt:lpstr>
      <vt:lpstr>Best Practices of Data Visualization</vt:lpstr>
      <vt:lpstr>Data Visualization in R</vt:lpstr>
      <vt:lpstr>The Grammar of Graphics</vt:lpstr>
      <vt:lpstr>PowerPoint Presentation</vt:lpstr>
      <vt:lpstr>PowerPoint Presentation</vt:lpstr>
      <vt:lpstr>R Setup</vt:lpstr>
      <vt:lpstr>PowerPoint Presentation</vt:lpstr>
      <vt:lpstr>PowerPoint Presentation</vt:lpstr>
      <vt:lpstr>PowerPoint Presentation</vt:lpstr>
      <vt:lpstr>Data</vt:lpstr>
      <vt:lpstr>Plotting in R – Tidy Data</vt:lpstr>
      <vt:lpstr>Plotting in R – Data</vt:lpstr>
      <vt:lpstr>Plotting in R – Aesthetic Mappings</vt:lpstr>
      <vt:lpstr>Plotting in R – Geometric Objects</vt:lpstr>
      <vt:lpstr>Plotting in R – Make a Scatterplot</vt:lpstr>
      <vt:lpstr>Plotting in R – Make a Scatterplot</vt:lpstr>
      <vt:lpstr>Plotting in R –Tidy Data</vt:lpstr>
      <vt:lpstr>Plotting in R – Geometric Objects</vt:lpstr>
      <vt:lpstr>Plotting in R – Geometric Objects</vt:lpstr>
      <vt:lpstr>Plotting in R – Aesthetic Mappings</vt:lpstr>
      <vt:lpstr>Plotting in R – Line Graph</vt:lpstr>
      <vt:lpstr>Plotting in R – Line Graph</vt:lpstr>
      <vt:lpstr>Plotting in R – Line Graph</vt:lpstr>
      <vt:lpstr>Plotting in R – Line Graph</vt:lpstr>
      <vt:lpstr>Plotting in R – Line Graph</vt:lpstr>
      <vt:lpstr>Plotting in R – Line Graph</vt:lpstr>
      <vt:lpstr>What did we learn today?</vt:lpstr>
      <vt:lpstr>Questions</vt:lpstr>
      <vt:lpstr>Data Visualization in R</vt:lpstr>
      <vt:lpstr>Day 2 Agenda</vt:lpstr>
      <vt:lpstr>Learning Outcomes</vt:lpstr>
      <vt:lpstr>Quick Recap</vt:lpstr>
      <vt:lpstr>The Grammar of Graphics</vt:lpstr>
      <vt:lpstr>Plotting in R – Tidy Data</vt:lpstr>
      <vt:lpstr>Plotting in R – Geometric Objects</vt:lpstr>
      <vt:lpstr>Plotting in R – Aesthetic Mapping</vt:lpstr>
      <vt:lpstr>Plotting in R – Tidy Data</vt:lpstr>
      <vt:lpstr>Plotting in R – Geometric Objects</vt:lpstr>
      <vt:lpstr>Plotting in R – Aesthetic Mapping</vt:lpstr>
      <vt:lpstr>Plotting in R – Tidy Aggregated Data</vt:lpstr>
      <vt:lpstr>Plotting in R – Bar Graph of Aggregated Data</vt:lpstr>
      <vt:lpstr>Plotting in R – Bar Graph of Aggregated Data</vt:lpstr>
      <vt:lpstr>Plotting in R – Tidy Data</vt:lpstr>
      <vt:lpstr>Plotting in R – Facets</vt:lpstr>
      <vt:lpstr>Plotting in R – Facets</vt:lpstr>
      <vt:lpstr>Plotting in R – Facets</vt:lpstr>
      <vt:lpstr>Plotting in R – Facets</vt:lpstr>
      <vt:lpstr>Plotting in R – Tidy Aggregate Data</vt:lpstr>
      <vt:lpstr>Plotting in R – Aesthetic Mapping &amp; Geometric Objects</vt:lpstr>
      <vt:lpstr>Plotting in R – Facets &amp; Formatting</vt:lpstr>
      <vt:lpstr>Plotting in R –Geometric Objects</vt:lpstr>
      <vt:lpstr>Plotting in R – Aesthetic Mapping</vt:lpstr>
      <vt:lpstr>Plotting in R – Tidy Data</vt:lpstr>
      <vt:lpstr>Plotting in R – Initial Plot</vt:lpstr>
      <vt:lpstr>Plotting in R – Reorder Degree Levels</vt:lpstr>
      <vt:lpstr>Plotting in R – Add Titles</vt:lpstr>
      <vt:lpstr>Plotting in R – Move Legend</vt:lpstr>
      <vt:lpstr>Plotting in R – Add Caption</vt:lpstr>
      <vt:lpstr>Plotting in R – Add Theme</vt:lpstr>
      <vt:lpstr>Plotting in R – Adjust Scales </vt:lpstr>
      <vt:lpstr>Plotting in R – Adjust Scales </vt:lpstr>
      <vt:lpstr>Plotting in R – Adjust Scales </vt:lpstr>
      <vt:lpstr>Plotting in R – Geometric Objects</vt:lpstr>
      <vt:lpstr>Plotting in R – Adjust Scales </vt:lpstr>
      <vt:lpstr>Plotting in R – Adjust Scales </vt:lpstr>
      <vt:lpstr>Plotting in R – Saving</vt:lpstr>
      <vt:lpstr>Plotting in R – Saving</vt:lpstr>
      <vt:lpstr>Where to go next</vt:lpstr>
      <vt:lpstr>What did we learn today?</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R</dc:title>
  <dc:creator>Schilling, Jenn - (jaschilling)</dc:creator>
  <cp:lastModifiedBy>Schilling, Jenn - (jaschilling)</cp:lastModifiedBy>
  <cp:revision>88</cp:revision>
  <dcterms:created xsi:type="dcterms:W3CDTF">2021-03-06T21:07:36Z</dcterms:created>
  <dcterms:modified xsi:type="dcterms:W3CDTF">2021-04-07T21:10:31Z</dcterms:modified>
</cp:coreProperties>
</file>